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44"/>
  </p:notesMasterIdLst>
  <p:handoutMasterIdLst>
    <p:handoutMasterId r:id="rId45"/>
  </p:handoutMasterIdLst>
  <p:sldIdLst>
    <p:sldId id="264" r:id="rId2"/>
    <p:sldId id="265" r:id="rId3"/>
    <p:sldId id="266" r:id="rId4"/>
    <p:sldId id="267" r:id="rId5"/>
    <p:sldId id="268" r:id="rId6"/>
    <p:sldId id="269" r:id="rId7"/>
    <p:sldId id="270" r:id="rId8"/>
    <p:sldId id="271" r:id="rId9"/>
    <p:sldId id="302" r:id="rId10"/>
    <p:sldId id="272" r:id="rId11"/>
    <p:sldId id="273" r:id="rId12"/>
    <p:sldId id="305" r:id="rId13"/>
    <p:sldId id="274" r:id="rId14"/>
    <p:sldId id="275" r:id="rId15"/>
    <p:sldId id="276" r:id="rId16"/>
    <p:sldId id="277" r:id="rId17"/>
    <p:sldId id="303" r:id="rId18"/>
    <p:sldId id="278" r:id="rId19"/>
    <p:sldId id="279" r:id="rId20"/>
    <p:sldId id="280" r:id="rId21"/>
    <p:sldId id="281" r:id="rId22"/>
    <p:sldId id="282" r:id="rId23"/>
    <p:sldId id="300" r:id="rId24"/>
    <p:sldId id="283" r:id="rId25"/>
    <p:sldId id="284" r:id="rId26"/>
    <p:sldId id="285" r:id="rId27"/>
    <p:sldId id="286" r:id="rId28"/>
    <p:sldId id="287" r:id="rId29"/>
    <p:sldId id="288" r:id="rId30"/>
    <p:sldId id="289" r:id="rId31"/>
    <p:sldId id="301" r:id="rId32"/>
    <p:sldId id="290" r:id="rId33"/>
    <p:sldId id="291" r:id="rId34"/>
    <p:sldId id="292" r:id="rId35"/>
    <p:sldId id="293" r:id="rId36"/>
    <p:sldId id="306" r:id="rId37"/>
    <p:sldId id="294" r:id="rId38"/>
    <p:sldId id="295" r:id="rId39"/>
    <p:sldId id="296" r:id="rId40"/>
    <p:sldId id="297" r:id="rId41"/>
    <p:sldId id="304" r:id="rId42"/>
    <p:sldId id="298" r:id="rId43"/>
  </p:sldIdLst>
  <p:sldSz cx="9144000" cy="6858000" type="screen4x3"/>
  <p:notesSz cx="7010400" cy="9236075"/>
  <p:defaultTextStyle>
    <a:defPPr>
      <a:defRPr lang="fr-CA"/>
    </a:defPPr>
    <a:lvl1pPr algn="l" rtl="0" fontAlgn="base">
      <a:spcBef>
        <a:spcPct val="0"/>
      </a:spcBef>
      <a:spcAft>
        <a:spcPct val="0"/>
      </a:spcAft>
      <a:defRPr kern="1200">
        <a:solidFill>
          <a:schemeClr val="tx1"/>
        </a:solidFill>
        <a:latin typeface="Arial" pitchFamily="34" charset="0"/>
        <a:ea typeface="Osaka" charset="-128"/>
        <a:cs typeface="+mn-cs"/>
      </a:defRPr>
    </a:lvl1pPr>
    <a:lvl2pPr marL="457200" algn="l" rtl="0" fontAlgn="base">
      <a:spcBef>
        <a:spcPct val="0"/>
      </a:spcBef>
      <a:spcAft>
        <a:spcPct val="0"/>
      </a:spcAft>
      <a:defRPr kern="1200">
        <a:solidFill>
          <a:schemeClr val="tx1"/>
        </a:solidFill>
        <a:latin typeface="Arial" pitchFamily="34" charset="0"/>
        <a:ea typeface="Osaka" charset="-128"/>
        <a:cs typeface="+mn-cs"/>
      </a:defRPr>
    </a:lvl2pPr>
    <a:lvl3pPr marL="914400" algn="l" rtl="0" fontAlgn="base">
      <a:spcBef>
        <a:spcPct val="0"/>
      </a:spcBef>
      <a:spcAft>
        <a:spcPct val="0"/>
      </a:spcAft>
      <a:defRPr kern="1200">
        <a:solidFill>
          <a:schemeClr val="tx1"/>
        </a:solidFill>
        <a:latin typeface="Arial" pitchFamily="34" charset="0"/>
        <a:ea typeface="Osaka" charset="-128"/>
        <a:cs typeface="+mn-cs"/>
      </a:defRPr>
    </a:lvl3pPr>
    <a:lvl4pPr marL="1371600" algn="l" rtl="0" fontAlgn="base">
      <a:spcBef>
        <a:spcPct val="0"/>
      </a:spcBef>
      <a:spcAft>
        <a:spcPct val="0"/>
      </a:spcAft>
      <a:defRPr kern="1200">
        <a:solidFill>
          <a:schemeClr val="tx1"/>
        </a:solidFill>
        <a:latin typeface="Arial" pitchFamily="34" charset="0"/>
        <a:ea typeface="Osaka" charset="-128"/>
        <a:cs typeface="+mn-cs"/>
      </a:defRPr>
    </a:lvl4pPr>
    <a:lvl5pPr marL="1828800" algn="l" rtl="0" fontAlgn="base">
      <a:spcBef>
        <a:spcPct val="0"/>
      </a:spcBef>
      <a:spcAft>
        <a:spcPct val="0"/>
      </a:spcAft>
      <a:defRPr kern="1200">
        <a:solidFill>
          <a:schemeClr val="tx1"/>
        </a:solidFill>
        <a:latin typeface="Arial" pitchFamily="34" charset="0"/>
        <a:ea typeface="Osaka" charset="-128"/>
        <a:cs typeface="+mn-cs"/>
      </a:defRPr>
    </a:lvl5pPr>
    <a:lvl6pPr marL="2286000" algn="l" defTabSz="914400" rtl="0" eaLnBrk="1" latinLnBrk="0" hangingPunct="1">
      <a:defRPr kern="1200">
        <a:solidFill>
          <a:schemeClr val="tx1"/>
        </a:solidFill>
        <a:latin typeface="Arial" pitchFamily="34" charset="0"/>
        <a:ea typeface="Osaka" charset="-128"/>
        <a:cs typeface="+mn-cs"/>
      </a:defRPr>
    </a:lvl6pPr>
    <a:lvl7pPr marL="2743200" algn="l" defTabSz="914400" rtl="0" eaLnBrk="1" latinLnBrk="0" hangingPunct="1">
      <a:defRPr kern="1200">
        <a:solidFill>
          <a:schemeClr val="tx1"/>
        </a:solidFill>
        <a:latin typeface="Arial" pitchFamily="34" charset="0"/>
        <a:ea typeface="Osaka" charset="-128"/>
        <a:cs typeface="+mn-cs"/>
      </a:defRPr>
    </a:lvl7pPr>
    <a:lvl8pPr marL="3200400" algn="l" defTabSz="914400" rtl="0" eaLnBrk="1" latinLnBrk="0" hangingPunct="1">
      <a:defRPr kern="1200">
        <a:solidFill>
          <a:schemeClr val="tx1"/>
        </a:solidFill>
        <a:latin typeface="Arial" pitchFamily="34" charset="0"/>
        <a:ea typeface="Osaka" charset="-128"/>
        <a:cs typeface="+mn-cs"/>
      </a:defRPr>
    </a:lvl8pPr>
    <a:lvl9pPr marL="3657600" algn="l" defTabSz="914400" rtl="0" eaLnBrk="1" latinLnBrk="0" hangingPunct="1">
      <a:defRPr kern="1200">
        <a:solidFill>
          <a:schemeClr val="tx1"/>
        </a:solidFill>
        <a:latin typeface="Arial" pitchFamily="34" charset="0"/>
        <a:ea typeface="Osaka" charset="-128"/>
        <a:cs typeface="+mn-cs"/>
      </a:defRPr>
    </a:lvl9pPr>
  </p:defaultTextStyle>
  <p:extLst>
    <p:ext uri="{EFAFB233-063F-42B5-8137-9DF3F51BA10A}">
      <p15:sldGuideLst xmlns:p15="http://schemas.microsoft.com/office/powerpoint/2012/main">
        <p15:guide id="1" orient="horz" pos="3838">
          <p15:clr>
            <a:srgbClr val="A4A3A4"/>
          </p15:clr>
        </p15:guide>
        <p15:guide id="2" orient="horz" pos="4269">
          <p15:clr>
            <a:srgbClr val="A4A3A4"/>
          </p15:clr>
        </p15:guide>
        <p15:guide id="3" pos="5494">
          <p15:clr>
            <a:srgbClr val="A4A3A4"/>
          </p15:clr>
        </p15:guide>
        <p15:guide id="4" pos="139">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5962"/>
    <a:srgbClr val="A24B63"/>
    <a:srgbClr val="3C4745"/>
    <a:srgbClr val="4D4126"/>
    <a:srgbClr val="D4642B"/>
    <a:srgbClr val="7A7E7D"/>
    <a:srgbClr val="6B859E"/>
    <a:srgbClr val="204275"/>
    <a:srgbClr val="CB203C"/>
    <a:srgbClr val="273D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21C239-0FBB-9744-9911-D29308DD1807}" v="24" dt="2022-03-12T21:04:43.09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42" autoAdjust="0"/>
    <p:restoredTop sz="92245" autoAdjust="0"/>
  </p:normalViewPr>
  <p:slideViewPr>
    <p:cSldViewPr showGuides="1">
      <p:cViewPr varScale="1">
        <p:scale>
          <a:sx n="118" d="100"/>
          <a:sy n="118" d="100"/>
        </p:scale>
        <p:origin x="1344" y="184"/>
      </p:cViewPr>
      <p:guideLst>
        <p:guide orient="horz" pos="3838"/>
        <p:guide orient="horz" pos="4269"/>
        <p:guide pos="5494"/>
        <p:guide pos="1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80"/>
    </p:cViewPr>
  </p:sorterViewPr>
  <p:notesViewPr>
    <p:cSldViewPr showGuides="1">
      <p:cViewPr>
        <p:scale>
          <a:sx n="106" d="100"/>
          <a:sy n="106" d="100"/>
        </p:scale>
        <p:origin x="-5250" y="-522"/>
      </p:cViewPr>
      <p:guideLst>
        <p:guide orient="horz" pos="2909"/>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 Prud'Homme" userId="5e5508d7-69be-48f8-8f1e-5d36a68b414c" providerId="ADAL" clId="{1C21C239-0FBB-9744-9911-D29308DD1807}"/>
    <pc:docChg chg="custSel addSld delSld modSld">
      <pc:chgData name="Marc Prud'Homme" userId="5e5508d7-69be-48f8-8f1e-5d36a68b414c" providerId="ADAL" clId="{1C21C239-0FBB-9744-9911-D29308DD1807}" dt="2022-03-15T22:18:05.117" v="173" actId="20577"/>
      <pc:docMkLst>
        <pc:docMk/>
      </pc:docMkLst>
      <pc:sldChg chg="modSp mod">
        <pc:chgData name="Marc Prud'Homme" userId="5e5508d7-69be-48f8-8f1e-5d36a68b414c" providerId="ADAL" clId="{1C21C239-0FBB-9744-9911-D29308DD1807}" dt="2022-03-12T17:23:18.071" v="1" actId="15"/>
        <pc:sldMkLst>
          <pc:docMk/>
          <pc:sldMk cId="604207620" sldId="268"/>
        </pc:sldMkLst>
        <pc:spChg chg="mod">
          <ac:chgData name="Marc Prud'Homme" userId="5e5508d7-69be-48f8-8f1e-5d36a68b414c" providerId="ADAL" clId="{1C21C239-0FBB-9744-9911-D29308DD1807}" dt="2022-03-12T17:23:18.071" v="1" actId="15"/>
          <ac:spMkLst>
            <pc:docMk/>
            <pc:sldMk cId="604207620" sldId="268"/>
            <ac:spMk id="8" creationId="{00000000-0000-0000-0000-000000000000}"/>
          </ac:spMkLst>
        </pc:spChg>
      </pc:sldChg>
      <pc:sldChg chg="modSp mod">
        <pc:chgData name="Marc Prud'Homme" userId="5e5508d7-69be-48f8-8f1e-5d36a68b414c" providerId="ADAL" clId="{1C21C239-0FBB-9744-9911-D29308DD1807}" dt="2022-03-12T17:23:52.470" v="8" actId="20577"/>
        <pc:sldMkLst>
          <pc:docMk/>
          <pc:sldMk cId="48545394" sldId="270"/>
        </pc:sldMkLst>
        <pc:spChg chg="mod">
          <ac:chgData name="Marc Prud'Homme" userId="5e5508d7-69be-48f8-8f1e-5d36a68b414c" providerId="ADAL" clId="{1C21C239-0FBB-9744-9911-D29308DD1807}" dt="2022-03-12T17:23:52.470" v="8" actId="20577"/>
          <ac:spMkLst>
            <pc:docMk/>
            <pc:sldMk cId="48545394" sldId="270"/>
            <ac:spMk id="8" creationId="{00000000-0000-0000-0000-000000000000}"/>
          </ac:spMkLst>
        </pc:spChg>
      </pc:sldChg>
      <pc:sldChg chg="addSp modSp mod">
        <pc:chgData name="Marc Prud'Homme" userId="5e5508d7-69be-48f8-8f1e-5d36a68b414c" providerId="ADAL" clId="{1C21C239-0FBB-9744-9911-D29308DD1807}" dt="2022-03-15T22:16:10.281" v="168" actId="20577"/>
        <pc:sldMkLst>
          <pc:docMk/>
          <pc:sldMk cId="1791750448" sldId="272"/>
        </pc:sldMkLst>
        <pc:spChg chg="mod">
          <ac:chgData name="Marc Prud'Homme" userId="5e5508d7-69be-48f8-8f1e-5d36a68b414c" providerId="ADAL" clId="{1C21C239-0FBB-9744-9911-D29308DD1807}" dt="2022-03-15T22:16:10.281" v="168" actId="20577"/>
          <ac:spMkLst>
            <pc:docMk/>
            <pc:sldMk cId="1791750448" sldId="272"/>
            <ac:spMk id="8" creationId="{00000000-0000-0000-0000-000000000000}"/>
          </ac:spMkLst>
        </pc:spChg>
        <pc:picChg chg="mod">
          <ac:chgData name="Marc Prud'Homme" userId="5e5508d7-69be-48f8-8f1e-5d36a68b414c" providerId="ADAL" clId="{1C21C239-0FBB-9744-9911-D29308DD1807}" dt="2022-03-12T17:26:25.524" v="18" actId="1076"/>
          <ac:picMkLst>
            <pc:docMk/>
            <pc:sldMk cId="1791750448" sldId="272"/>
            <ac:picMk id="5" creationId="{00000000-0000-0000-0000-000000000000}"/>
          </ac:picMkLst>
        </pc:picChg>
        <pc:picChg chg="add mod">
          <ac:chgData name="Marc Prud'Homme" userId="5e5508d7-69be-48f8-8f1e-5d36a68b414c" providerId="ADAL" clId="{1C21C239-0FBB-9744-9911-D29308DD1807}" dt="2022-03-12T17:25:49.807" v="14" actId="1076"/>
          <ac:picMkLst>
            <pc:docMk/>
            <pc:sldMk cId="1791750448" sldId="272"/>
            <ac:picMk id="1026" creationId="{8B139C7D-79FE-3842-8C07-1343B609BA9C}"/>
          </ac:picMkLst>
        </pc:picChg>
        <pc:picChg chg="add mod">
          <ac:chgData name="Marc Prud'Homme" userId="5e5508d7-69be-48f8-8f1e-5d36a68b414c" providerId="ADAL" clId="{1C21C239-0FBB-9744-9911-D29308DD1807}" dt="2022-03-12T17:26:33.027" v="19" actId="1076"/>
          <ac:picMkLst>
            <pc:docMk/>
            <pc:sldMk cId="1791750448" sldId="272"/>
            <ac:picMk id="1028" creationId="{98DE3DCC-7460-BD45-A7C6-21C8CEE03C46}"/>
          </ac:picMkLst>
        </pc:picChg>
      </pc:sldChg>
      <pc:sldChg chg="addSp modSp mod">
        <pc:chgData name="Marc Prud'Homme" userId="5e5508d7-69be-48f8-8f1e-5d36a68b414c" providerId="ADAL" clId="{1C21C239-0FBB-9744-9911-D29308DD1807}" dt="2022-03-12T17:30:10.728" v="57" actId="1076"/>
        <pc:sldMkLst>
          <pc:docMk/>
          <pc:sldMk cId="5180198" sldId="273"/>
        </pc:sldMkLst>
        <pc:spChg chg="mod">
          <ac:chgData name="Marc Prud'Homme" userId="5e5508d7-69be-48f8-8f1e-5d36a68b414c" providerId="ADAL" clId="{1C21C239-0FBB-9744-9911-D29308DD1807}" dt="2022-03-12T17:30:01.227" v="55" actId="20577"/>
          <ac:spMkLst>
            <pc:docMk/>
            <pc:sldMk cId="5180198" sldId="273"/>
            <ac:spMk id="8" creationId="{00000000-0000-0000-0000-000000000000}"/>
          </ac:spMkLst>
        </pc:spChg>
        <pc:picChg chg="add mod">
          <ac:chgData name="Marc Prud'Homme" userId="5e5508d7-69be-48f8-8f1e-5d36a68b414c" providerId="ADAL" clId="{1C21C239-0FBB-9744-9911-D29308DD1807}" dt="2022-03-12T17:30:10.728" v="57" actId="1076"/>
          <ac:picMkLst>
            <pc:docMk/>
            <pc:sldMk cId="5180198" sldId="273"/>
            <ac:picMk id="2050" creationId="{AF895B22-B2F3-B349-892A-9B04A0690C5D}"/>
          </ac:picMkLst>
        </pc:picChg>
      </pc:sldChg>
      <pc:sldChg chg="modSp mod">
        <pc:chgData name="Marc Prud'Homme" userId="5e5508d7-69be-48f8-8f1e-5d36a68b414c" providerId="ADAL" clId="{1C21C239-0FBB-9744-9911-D29308DD1807}" dt="2022-03-15T22:18:05.117" v="173" actId="20577"/>
        <pc:sldMkLst>
          <pc:docMk/>
          <pc:sldMk cId="2976841276" sldId="289"/>
        </pc:sldMkLst>
        <pc:spChg chg="mod">
          <ac:chgData name="Marc Prud'Homme" userId="5e5508d7-69be-48f8-8f1e-5d36a68b414c" providerId="ADAL" clId="{1C21C239-0FBB-9744-9911-D29308DD1807}" dt="2022-03-15T22:18:05.117" v="173" actId="20577"/>
          <ac:spMkLst>
            <pc:docMk/>
            <pc:sldMk cId="2976841276" sldId="289"/>
            <ac:spMk id="8" creationId="{00000000-0000-0000-0000-000000000000}"/>
          </ac:spMkLst>
        </pc:spChg>
      </pc:sldChg>
      <pc:sldChg chg="modSp mod">
        <pc:chgData name="Marc Prud'Homme" userId="5e5508d7-69be-48f8-8f1e-5d36a68b414c" providerId="ADAL" clId="{1C21C239-0FBB-9744-9911-D29308DD1807}" dt="2022-03-12T21:05:19.337" v="167" actId="20577"/>
        <pc:sldMkLst>
          <pc:docMk/>
          <pc:sldMk cId="2389432202" sldId="293"/>
        </pc:sldMkLst>
        <pc:spChg chg="mod">
          <ac:chgData name="Marc Prud'Homme" userId="5e5508d7-69be-48f8-8f1e-5d36a68b414c" providerId="ADAL" clId="{1C21C239-0FBB-9744-9911-D29308DD1807}" dt="2022-03-12T21:05:19.337" v="167" actId="20577"/>
          <ac:spMkLst>
            <pc:docMk/>
            <pc:sldMk cId="2389432202" sldId="293"/>
            <ac:spMk id="8" creationId="{00000000-0000-0000-0000-000000000000}"/>
          </ac:spMkLst>
        </pc:spChg>
      </pc:sldChg>
      <pc:sldChg chg="addSp delSp modSp add mod">
        <pc:chgData name="Marc Prud'Homme" userId="5e5508d7-69be-48f8-8f1e-5d36a68b414c" providerId="ADAL" clId="{1C21C239-0FBB-9744-9911-D29308DD1807}" dt="2022-03-12T17:33:08.829" v="154" actId="1076"/>
        <pc:sldMkLst>
          <pc:docMk/>
          <pc:sldMk cId="3000970271" sldId="305"/>
        </pc:sldMkLst>
        <pc:spChg chg="mod">
          <ac:chgData name="Marc Prud'Homme" userId="5e5508d7-69be-48f8-8f1e-5d36a68b414c" providerId="ADAL" clId="{1C21C239-0FBB-9744-9911-D29308DD1807}" dt="2022-03-12T17:33:04.176" v="152" actId="20577"/>
          <ac:spMkLst>
            <pc:docMk/>
            <pc:sldMk cId="3000970271" sldId="305"/>
            <ac:spMk id="8" creationId="{00000000-0000-0000-0000-000000000000}"/>
          </ac:spMkLst>
        </pc:spChg>
        <pc:picChg chg="add mod">
          <ac:chgData name="Marc Prud'Homme" userId="5e5508d7-69be-48f8-8f1e-5d36a68b414c" providerId="ADAL" clId="{1C21C239-0FBB-9744-9911-D29308DD1807}" dt="2022-03-12T17:33:08.829" v="154" actId="1076"/>
          <ac:picMkLst>
            <pc:docMk/>
            <pc:sldMk cId="3000970271" sldId="305"/>
            <ac:picMk id="2" creationId="{EF312CE6-F5D0-864A-B4AA-9FD8E961C989}"/>
          </ac:picMkLst>
        </pc:picChg>
        <pc:picChg chg="del">
          <ac:chgData name="Marc Prud'Homme" userId="5e5508d7-69be-48f8-8f1e-5d36a68b414c" providerId="ADAL" clId="{1C21C239-0FBB-9744-9911-D29308DD1807}" dt="2022-03-12T17:31:07.174" v="127" actId="478"/>
          <ac:picMkLst>
            <pc:docMk/>
            <pc:sldMk cId="3000970271" sldId="305"/>
            <ac:picMk id="2050" creationId="{AF895B22-B2F3-B349-892A-9B04A0690C5D}"/>
          </ac:picMkLst>
        </pc:picChg>
      </pc:sldChg>
      <pc:sldChg chg="addSp modSp add mod">
        <pc:chgData name="Marc Prud'Homme" userId="5e5508d7-69be-48f8-8f1e-5d36a68b414c" providerId="ADAL" clId="{1C21C239-0FBB-9744-9911-D29308DD1807}" dt="2022-03-12T21:04:43.092" v="165" actId="20577"/>
        <pc:sldMkLst>
          <pc:docMk/>
          <pc:sldMk cId="1036475868" sldId="306"/>
        </pc:sldMkLst>
        <pc:spChg chg="add mod">
          <ac:chgData name="Marc Prud'Homme" userId="5e5508d7-69be-48f8-8f1e-5d36a68b414c" providerId="ADAL" clId="{1C21C239-0FBB-9744-9911-D29308DD1807}" dt="2022-03-12T21:04:43.092" v="165" actId="20577"/>
          <ac:spMkLst>
            <pc:docMk/>
            <pc:sldMk cId="1036475868" sldId="306"/>
            <ac:spMk id="4" creationId="{F5C01088-9507-7248-8B8A-4065B3411D69}"/>
          </ac:spMkLst>
        </pc:spChg>
        <pc:spChg chg="mod">
          <ac:chgData name="Marc Prud'Homme" userId="5e5508d7-69be-48f8-8f1e-5d36a68b414c" providerId="ADAL" clId="{1C21C239-0FBB-9744-9911-D29308DD1807}" dt="2022-03-12T21:03:53.801" v="156" actId="20577"/>
          <ac:spMkLst>
            <pc:docMk/>
            <pc:sldMk cId="1036475868" sldId="306"/>
            <ac:spMk id="8" creationId="{00000000-0000-0000-0000-000000000000}"/>
          </ac:spMkLst>
        </pc:spChg>
        <pc:picChg chg="add mod">
          <ac:chgData name="Marc Prud'Homme" userId="5e5508d7-69be-48f8-8f1e-5d36a68b414c" providerId="ADAL" clId="{1C21C239-0FBB-9744-9911-D29308DD1807}" dt="2022-03-12T21:04:16.450" v="161" actId="1076"/>
          <ac:picMkLst>
            <pc:docMk/>
            <pc:sldMk cId="1036475868" sldId="306"/>
            <ac:picMk id="2" creationId="{2BAA1979-B503-854E-8CAD-766741E1A36A}"/>
          </ac:picMkLst>
        </pc:picChg>
      </pc:sldChg>
      <pc:sldChg chg="add del">
        <pc:chgData name="Marc Prud'Homme" userId="5e5508d7-69be-48f8-8f1e-5d36a68b414c" providerId="ADAL" clId="{1C21C239-0FBB-9744-9911-D29308DD1807}" dt="2022-03-12T21:03:57.947" v="158"/>
        <pc:sldMkLst>
          <pc:docMk/>
          <pc:sldMk cId="998118237" sldId="30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8" name="Rectangle 4"/>
          <p:cNvSpPr>
            <a:spLocks noGrp="1" noChangeArrowheads="1"/>
          </p:cNvSpPr>
          <p:nvPr>
            <p:ph type="ftr" sz="quarter" idx="2"/>
          </p:nvPr>
        </p:nvSpPr>
        <p:spPr bwMode="auto">
          <a:xfrm>
            <a:off x="0"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6" name="Espace réservé du numéro de diapositive 5"/>
          <p:cNvSpPr>
            <a:spLocks noGrp="1"/>
          </p:cNvSpPr>
          <p:nvPr>
            <p:ph type="sldNum" sz="quarter" idx="3"/>
          </p:nvPr>
        </p:nvSpPr>
        <p:spPr>
          <a:xfrm>
            <a:off x="3970338" y="8772525"/>
            <a:ext cx="3038475" cy="461963"/>
          </a:xfrm>
          <a:prstGeom prst="rect">
            <a:avLst/>
          </a:prstGeom>
        </p:spPr>
        <p:txBody>
          <a:bodyPr vert="horz" lIns="91440" tIns="45720" rIns="91440" bIns="45720" rtlCol="0" anchor="b"/>
          <a:lstStyle>
            <a:lvl1pPr algn="r">
              <a:defRPr sz="1200">
                <a:latin typeface="Arial" charset="0"/>
                <a:ea typeface="Osaka" pitchFamily="52" charset="-128"/>
              </a:defRPr>
            </a:lvl1pPr>
          </a:lstStyle>
          <a:p>
            <a:pPr>
              <a:defRPr/>
            </a:pPr>
            <a:fld id="{97834233-6072-4E67-9B55-28F62049FB30}" type="slidenum">
              <a:rPr lang="fr-CA"/>
              <a:pPr>
                <a:defRPr/>
              </a:pPr>
              <a:t>‹#›</a:t>
            </a:fld>
            <a:endParaRPr lang="fr-CA" dirty="0"/>
          </a:p>
        </p:txBody>
      </p:sp>
    </p:spTree>
    <p:extLst>
      <p:ext uri="{BB962C8B-B14F-4D97-AF65-F5344CB8AC3E}">
        <p14:creationId xmlns:p14="http://schemas.microsoft.com/office/powerpoint/2010/main" val="115204945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038475" cy="461963"/>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35843" name="Rectangle 3"/>
          <p:cNvSpPr>
            <a:spLocks noGrp="1" noChangeArrowheads="1"/>
          </p:cNvSpPr>
          <p:nvPr>
            <p:ph type="dt" idx="1"/>
          </p:nvPr>
        </p:nvSpPr>
        <p:spPr bwMode="auto">
          <a:xfrm>
            <a:off x="3970338" y="0"/>
            <a:ext cx="3038475" cy="461963"/>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algn="r" defTabSz="928688">
              <a:defRPr sz="1200">
                <a:latin typeface="Arial" charset="0"/>
                <a:ea typeface="Osaka" pitchFamily="-44" charset="-128"/>
              </a:defRPr>
            </a:lvl1pPr>
          </a:lstStyle>
          <a:p>
            <a:pPr>
              <a:defRPr/>
            </a:pPr>
            <a:endParaRPr lang="en-US"/>
          </a:p>
        </p:txBody>
      </p:sp>
      <p:sp>
        <p:nvSpPr>
          <p:cNvPr id="10244" name="Rectangle 4"/>
          <p:cNvSpPr>
            <a:spLocks noGrp="1" noRot="1" noChangeAspect="1" noChangeArrowheads="1" noTextEdit="1"/>
          </p:cNvSpPr>
          <p:nvPr>
            <p:ph type="sldImg" idx="2"/>
          </p:nvPr>
        </p:nvSpPr>
        <p:spPr bwMode="auto">
          <a:xfrm>
            <a:off x="1196975" y="692150"/>
            <a:ext cx="4618038" cy="3463925"/>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701675" y="4387850"/>
            <a:ext cx="5607050" cy="4156075"/>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p>
            <a:pPr lvl="0"/>
            <a:r>
              <a:rPr lang="fr-CA" noProof="0" dirty="0"/>
              <a:t>Cliquez pour modifier les styles du texte du masque</a:t>
            </a:r>
          </a:p>
          <a:p>
            <a:pPr lvl="1"/>
            <a:r>
              <a:rPr lang="fr-CA" noProof="0" dirty="0"/>
              <a:t>Deuxième niveau</a:t>
            </a:r>
          </a:p>
          <a:p>
            <a:pPr lvl="2"/>
            <a:r>
              <a:rPr lang="fr-CA" noProof="0" dirty="0"/>
              <a:t>Troisième niveau</a:t>
            </a:r>
          </a:p>
          <a:p>
            <a:pPr lvl="3"/>
            <a:r>
              <a:rPr lang="fr-CA" noProof="0" dirty="0"/>
              <a:t>Quatrième niveau</a:t>
            </a:r>
          </a:p>
          <a:p>
            <a:pPr lvl="4"/>
            <a:r>
              <a:rPr lang="fr-CA" noProof="0" dirty="0"/>
              <a:t>Cinquième niveau</a:t>
            </a:r>
          </a:p>
        </p:txBody>
      </p:sp>
      <p:sp>
        <p:nvSpPr>
          <p:cNvPr id="35846" name="Rectangle 6"/>
          <p:cNvSpPr>
            <a:spLocks noGrp="1" noChangeArrowheads="1"/>
          </p:cNvSpPr>
          <p:nvPr>
            <p:ph type="ftr" sz="quarter" idx="4"/>
          </p:nvPr>
        </p:nvSpPr>
        <p:spPr bwMode="auto">
          <a:xfrm>
            <a:off x="0"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defTabSz="928688">
              <a:defRPr sz="1200">
                <a:latin typeface="Arial" charset="0"/>
                <a:ea typeface="Osaka" pitchFamily="-44" charset="-128"/>
              </a:defRPr>
            </a:lvl1pPr>
          </a:lstStyle>
          <a:p>
            <a:pPr>
              <a:defRPr/>
            </a:pPr>
            <a:endParaRPr lang="en-US"/>
          </a:p>
        </p:txBody>
      </p:sp>
      <p:sp>
        <p:nvSpPr>
          <p:cNvPr id="35847" name="Rectangle 7"/>
          <p:cNvSpPr>
            <a:spLocks noGrp="1" noChangeArrowheads="1"/>
          </p:cNvSpPr>
          <p:nvPr>
            <p:ph type="sldNum" sz="quarter" idx="5"/>
          </p:nvPr>
        </p:nvSpPr>
        <p:spPr bwMode="auto">
          <a:xfrm>
            <a:off x="3970338"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algn="r" defTabSz="928688">
              <a:defRPr sz="1200">
                <a:latin typeface="Arial" charset="0"/>
                <a:ea typeface="Osaka" pitchFamily="-44" charset="-128"/>
              </a:defRPr>
            </a:lvl1pPr>
          </a:lstStyle>
          <a:p>
            <a:pPr>
              <a:defRPr/>
            </a:pPr>
            <a:fld id="{2C02CAD0-EEDB-481F-B918-496328B7E2A3}" type="slidenum">
              <a:rPr lang="fr-CA"/>
              <a:pPr>
                <a:defRPr/>
              </a:pPr>
              <a:t>‹#›</a:t>
            </a:fld>
            <a:endParaRPr lang="fr-CA" dirty="0"/>
          </a:p>
        </p:txBody>
      </p:sp>
    </p:spTree>
    <p:extLst>
      <p:ext uri="{BB962C8B-B14F-4D97-AF65-F5344CB8AC3E}">
        <p14:creationId xmlns:p14="http://schemas.microsoft.com/office/powerpoint/2010/main" val="1814942483"/>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43259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126819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cro-chapt-1">
    <p:spTree>
      <p:nvGrpSpPr>
        <p:cNvPr id="1" name=""/>
        <p:cNvGrpSpPr/>
        <p:nvPr/>
      </p:nvGrpSpPr>
      <p:grpSpPr>
        <a:xfrm>
          <a:off x="0" y="0"/>
          <a:ext cx="0" cy="0"/>
          <a:chOff x="0" y="0"/>
          <a:chExt cx="0" cy="0"/>
        </a:xfrm>
      </p:grpSpPr>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11"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2"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3"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inter-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cro-chapt-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2"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3"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icro-inter-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cro-inter-1">
    <p:spTree>
      <p:nvGrpSpPr>
        <p:cNvPr id="1" name=""/>
        <p:cNvGrpSpPr/>
        <p:nvPr/>
      </p:nvGrpSpPr>
      <p:grpSpPr>
        <a:xfrm>
          <a:off x="0" y="0"/>
          <a:ext cx="0" cy="0"/>
          <a:chOff x="0" y="0"/>
          <a:chExt cx="0" cy="0"/>
        </a:xfrm>
      </p:grpSpPr>
      <p:pic>
        <p:nvPicPr>
          <p:cNvPr id="5" name="Image 4" descr="6215_montage_PPT_macro-micro_inter_macro-1.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cro-chapt-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2"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3"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cro-inter-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cro-chapt-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2"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3"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cro-inter-3">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4D4126"/>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cro-chapt-1">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2"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3"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cro-inter-1">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6864370" cy="1157531"/>
          </a:xfrm>
        </p:spPr>
        <p:txBody>
          <a:bodyPr/>
          <a:lstStyle/>
          <a:p>
            <a:r>
              <a:rPr lang="fr-FR" dirty="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1"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cro-chapt-2">
    <p:spTree>
      <p:nvGrpSpPr>
        <p:cNvPr id="1" name=""/>
        <p:cNvGrpSpPr/>
        <p:nvPr/>
      </p:nvGrpSpPr>
      <p:grpSpPr>
        <a:xfrm>
          <a:off x="0" y="0"/>
          <a:ext cx="0" cy="0"/>
          <a:chOff x="0" y="0"/>
          <a:chExt cx="0" cy="0"/>
        </a:xfrm>
      </p:grpSpPr>
      <p:pic>
        <p:nvPicPr>
          <p:cNvPr id="5" name="Image 4" descr="6215_montage_PPT_macro-micro_01_macro-2.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6"/>
          <p:cNvSpPr>
            <a:spLocks noGrp="1"/>
          </p:cNvSpPr>
          <p:nvPr>
            <p:ph type="title"/>
          </p:nvPr>
        </p:nvSpPr>
        <p:spPr>
          <a:xfrm>
            <a:off x="1857355" y="199767"/>
            <a:ext cx="5572165" cy="1157531"/>
          </a:xfrm>
        </p:spPr>
        <p:txBody>
          <a:bodyPr/>
          <a:lstStyle/>
          <a:p>
            <a:r>
              <a:rPr lang="fr-FR" dirty="0"/>
              <a:t>Cliquez pour modifier le style du titre</a:t>
            </a:r>
            <a:endParaRPr lang="fr-CA" dirty="0"/>
          </a:p>
        </p:txBody>
      </p:sp>
      <p:sp>
        <p:nvSpPr>
          <p:cNvPr id="10" name="Espace réservé du contenu 9"/>
          <p:cNvSpPr>
            <a:spLocks noGrp="1"/>
          </p:cNvSpPr>
          <p:nvPr>
            <p:ph sz="quarter" idx="12"/>
          </p:nvPr>
        </p:nvSpPr>
        <p:spPr>
          <a:xfrm>
            <a:off x="110945" y="1643050"/>
            <a:ext cx="8610780" cy="4449775"/>
          </a:xfrm>
        </p:spPr>
        <p:txBody>
          <a:bodyPr/>
          <a:lstStyle>
            <a:lvl1pPr>
              <a:buClrTx/>
              <a:defRPr>
                <a:solidFill>
                  <a:schemeClr val="tx1"/>
                </a:solidFill>
              </a:defRPr>
            </a:lvl1pPr>
            <a:lvl2pPr>
              <a:buClrTx/>
              <a:buFont typeface="Arial" pitchFamily="34" charset="0"/>
              <a:buChar char="•"/>
              <a:defRPr>
                <a:solidFill>
                  <a:schemeClr val="tx1"/>
                </a:solidFill>
              </a:defRPr>
            </a:lvl2pPr>
            <a:lvl3pPr>
              <a:buClrTx/>
              <a:buFont typeface="Arial" pitchFamily="34" charset="0"/>
              <a:buChar char="•"/>
              <a:defRPr>
                <a:solidFill>
                  <a:schemeClr val="tx1"/>
                </a:solidFill>
              </a:defRPr>
            </a:lvl3pPr>
            <a:lvl4pPr>
              <a:buClrTx/>
              <a:buFont typeface="Arial" pitchFamily="34" charset="0"/>
              <a:buChar char="•"/>
              <a:defRPr>
                <a:solidFill>
                  <a:schemeClr val="tx1"/>
                </a:solidFill>
              </a:defRPr>
            </a:lvl4pPr>
            <a:lvl5pPr>
              <a:buClrTx/>
              <a:buFont typeface="Arial" pitchFamily="34" charset="0"/>
              <a:buChar char="•"/>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6" name="Espace réservé du texte 10"/>
          <p:cNvSpPr>
            <a:spLocks noGrp="1"/>
          </p:cNvSpPr>
          <p:nvPr>
            <p:ph type="body" sz="quarter" idx="13"/>
          </p:nvPr>
        </p:nvSpPr>
        <p:spPr>
          <a:xfrm>
            <a:off x="7421526" y="407338"/>
            <a:ext cx="1552353" cy="1000125"/>
          </a:xfrm>
        </p:spPr>
        <p:txBody>
          <a:bodyPr/>
          <a:lstStyle>
            <a:lvl1pPr algn="ctr">
              <a:defRPr sz="5500">
                <a:solidFill>
                  <a:schemeClr val="bg1"/>
                </a:solidFill>
              </a:defRPr>
            </a:lvl1pPr>
          </a:lstStyle>
          <a:p>
            <a:pPr lvl="0"/>
            <a:r>
              <a:rPr lang="fr-FR" dirty="0" err="1"/>
              <a:t>Cli</a:t>
            </a:r>
            <a:endParaRPr lang="fr-F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17227"/>
            <a:ext cx="9144000" cy="733425"/>
          </a:xfrm>
          <a:prstGeom prst="rect">
            <a:avLst/>
          </a:prstGeom>
        </p:spPr>
      </p:pic>
      <p:sp>
        <p:nvSpPr>
          <p:cNvPr id="9" name="Espace réservé du numéro de diapositive 5"/>
          <p:cNvSpPr>
            <a:spLocks noGrp="1"/>
          </p:cNvSpPr>
          <p:nvPr>
            <p:ph type="sldNum" sz="quarter" idx="4"/>
          </p:nvPr>
        </p:nvSpPr>
        <p:spPr>
          <a:xfrm>
            <a:off x="8643966" y="6522662"/>
            <a:ext cx="432000" cy="406800"/>
          </a:xfrm>
          <a:prstGeom prst="rect">
            <a:avLst/>
          </a:prstGeom>
        </p:spPr>
        <p:txBody>
          <a:bodyPr anchor="ctr" anchorCtr="0"/>
          <a:lstStyle>
            <a:lvl1pPr algn="r">
              <a:defRPr sz="1000" b="1">
                <a:solidFill>
                  <a:srgbClr val="3C4745"/>
                </a:solidFill>
              </a:defRPr>
            </a:lvl1pPr>
          </a:lstStyle>
          <a:p>
            <a:pPr>
              <a:defRPr/>
            </a:pPr>
            <a:fld id="{437E8A14-D642-4221-8302-C4B33561F905}" type="slidenum">
              <a:rPr lang="fr-CA" smtClean="0"/>
              <a:pPr>
                <a:defRPr/>
              </a:pPr>
              <a:t>‹#›</a:t>
            </a:fld>
            <a:endParaRPr lang="fr-CA" dirty="0"/>
          </a:p>
        </p:txBody>
      </p:sp>
      <p:sp>
        <p:nvSpPr>
          <p:cNvPr id="12"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3"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 5" descr="6215_montage_PPT_macro-micro_01_macro-1.jpg"/>
          <p:cNvPicPr>
            <a:picLocks noChangeAspect="1"/>
          </p:cNvPicPr>
          <p:nvPr userDrawn="1"/>
        </p:nvPicPr>
        <p:blipFill>
          <a:blip r:embed="rId16" cstate="print"/>
          <a:stretch>
            <a:fillRect/>
          </a:stretch>
        </p:blipFill>
        <p:spPr>
          <a:xfrm>
            <a:off x="0" y="0"/>
            <a:ext cx="9144000" cy="6858000"/>
          </a:xfrm>
          <a:prstGeom prst="rect">
            <a:avLst/>
          </a:prstGeom>
        </p:spPr>
      </p:pic>
      <p:sp>
        <p:nvSpPr>
          <p:cNvPr id="1028" name="Espace réservé du titre 1"/>
          <p:cNvSpPr>
            <a:spLocks noGrp="1"/>
          </p:cNvSpPr>
          <p:nvPr>
            <p:ph type="title"/>
          </p:nvPr>
        </p:nvSpPr>
        <p:spPr bwMode="auto">
          <a:xfrm>
            <a:off x="1857356" y="249939"/>
            <a:ext cx="5500726" cy="1107359"/>
          </a:xfrm>
          <a:prstGeom prst="rect">
            <a:avLst/>
          </a:prstGeom>
          <a:noFill/>
          <a:ln w="9525">
            <a:noFill/>
            <a:miter lim="800000"/>
            <a:headEnd/>
            <a:tailEnd/>
          </a:ln>
        </p:spPr>
        <p:txBody>
          <a:bodyPr vert="horz" wrap="square" lIns="0" tIns="45720" rIns="91440" bIns="45720" numCol="1" anchor="b" anchorCtr="0" compatLnSpc="1">
            <a:prstTxWarp prst="textNoShape">
              <a:avLst/>
            </a:prstTxWarp>
          </a:bodyPr>
          <a:lstStyle/>
          <a:p>
            <a:pPr lvl="0"/>
            <a:r>
              <a:rPr lang="fr-FR" dirty="0"/>
              <a:t>Cliquez pour modifier le style du titre</a:t>
            </a:r>
            <a:endParaRPr lang="fr-CA" dirty="0"/>
          </a:p>
        </p:txBody>
      </p:sp>
      <p:pic>
        <p:nvPicPr>
          <p:cNvPr id="10" name="Picture 9"/>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6102940"/>
            <a:ext cx="9144000" cy="762000"/>
          </a:xfrm>
          <a:prstGeom prst="rect">
            <a:avLst/>
          </a:prstGeom>
        </p:spPr>
      </p:pic>
      <p:sp>
        <p:nvSpPr>
          <p:cNvPr id="1029" name="Espace réservé du texte 2"/>
          <p:cNvSpPr>
            <a:spLocks noGrp="1"/>
          </p:cNvSpPr>
          <p:nvPr>
            <p:ph type="body" idx="1"/>
          </p:nvPr>
        </p:nvSpPr>
        <p:spPr bwMode="auto">
          <a:xfrm>
            <a:off x="113938" y="1714488"/>
            <a:ext cx="8607787" cy="43783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9" name="Espace réservé du numéro de diapositive 5"/>
          <p:cNvSpPr>
            <a:spLocks noGrp="1"/>
          </p:cNvSpPr>
          <p:nvPr>
            <p:ph type="sldNum" sz="quarter" idx="4"/>
          </p:nvPr>
        </p:nvSpPr>
        <p:spPr>
          <a:xfrm>
            <a:off x="8640594" y="6456932"/>
            <a:ext cx="432000" cy="408008"/>
          </a:xfrm>
          <a:prstGeom prst="rect">
            <a:avLst/>
          </a:prstGeom>
        </p:spPr>
        <p:txBody>
          <a:bodyPr lIns="0" tIns="0" rIns="0" bIns="0" anchor="ctr" anchorCtr="0"/>
          <a:lstStyle>
            <a:lvl1pPr algn="r">
              <a:defRPr sz="1000" b="0">
                <a:solidFill>
                  <a:srgbClr val="6B859E"/>
                </a:solidFill>
              </a:defRPr>
            </a:lvl1pPr>
          </a:lstStyle>
          <a:p>
            <a:pPr>
              <a:defRPr/>
            </a:pPr>
            <a:fld id="{437E8A14-D642-4221-8302-C4B33561F905}" type="slidenum">
              <a:rPr lang="fr-CA" smtClean="0"/>
              <a:pPr>
                <a:defRPr/>
              </a:pPr>
              <a:t>‹#›</a:t>
            </a:fld>
            <a:endParaRPr lang="fr-CA" dirty="0"/>
          </a:p>
        </p:txBody>
      </p:sp>
      <p:sp>
        <p:nvSpPr>
          <p:cNvPr id="8" name="ZoneTexte 5"/>
          <p:cNvSpPr txBox="1">
            <a:spLocks noChangeArrowheads="1"/>
          </p:cNvSpPr>
          <p:nvPr userDrawn="1"/>
        </p:nvSpPr>
        <p:spPr bwMode="auto">
          <a:xfrm>
            <a:off x="5836814" y="6655878"/>
            <a:ext cx="2868093" cy="146194"/>
          </a:xfrm>
          <a:prstGeom prst="rect">
            <a:avLst/>
          </a:prstGeom>
          <a:noFill/>
          <a:ln>
            <a:noFill/>
          </a:ln>
        </p:spPr>
        <p:txBody>
          <a:bodyPr wrap="none" tIns="0" bIns="0">
            <a:spAutoFit/>
          </a:bodyPr>
          <a:lstStyle/>
          <a:p>
            <a:pPr algn="r">
              <a:defRPr/>
            </a:pPr>
            <a:r>
              <a:rPr lang="fr-FR" sz="950" b="0" spc="50" baseline="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Reproduction interdite © Groupe Modulo Inc.</a:t>
            </a:r>
          </a:p>
        </p:txBody>
      </p:sp>
      <p:sp>
        <p:nvSpPr>
          <p:cNvPr id="12" name="ZoneTexte 5"/>
          <p:cNvSpPr txBox="1">
            <a:spLocks noChangeArrowheads="1"/>
          </p:cNvSpPr>
          <p:nvPr userDrawn="1"/>
        </p:nvSpPr>
        <p:spPr bwMode="auto">
          <a:xfrm>
            <a:off x="1979712" y="6655878"/>
            <a:ext cx="767646" cy="146194"/>
          </a:xfrm>
          <a:prstGeom prst="rect">
            <a:avLst/>
          </a:prstGeom>
          <a:noFill/>
          <a:ln>
            <a:noFill/>
          </a:ln>
        </p:spPr>
        <p:txBody>
          <a:bodyPr wrap="none" tIns="0" bIns="0">
            <a:spAutoFit/>
          </a:bodyPr>
          <a:lstStyle/>
          <a:p>
            <a:pPr algn="l">
              <a:defRPr/>
            </a:pP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2</a:t>
            </a:r>
            <a:r>
              <a:rPr lang="fr-FR" sz="950" b="0" spc="50" baseline="2500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a:t>
            </a:r>
            <a:r>
              <a:rPr lang="fr-FR" sz="95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900" b="0" spc="50" baseline="0" dirty="0">
                <a:solidFill>
                  <a:schemeClr val="bg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édition</a:t>
            </a:r>
          </a:p>
        </p:txBody>
      </p:sp>
    </p:spTree>
  </p:cSld>
  <p:clrMap bg1="lt1" tx1="dk1" bg2="lt2" tx2="dk2" accent1="accent1" accent2="accent2" accent3="accent3" accent4="accent4" accent5="accent5" accent6="accent6" hlink="hlink" folHlink="folHlink"/>
  <p:sldLayoutIdLst>
    <p:sldLayoutId id="2147484007" r:id="rId1"/>
    <p:sldLayoutId id="2147484023" r:id="rId2"/>
    <p:sldLayoutId id="2147484018" r:id="rId3"/>
    <p:sldLayoutId id="2147484024" r:id="rId4"/>
    <p:sldLayoutId id="2147484019" r:id="rId5"/>
    <p:sldLayoutId id="2147484025" r:id="rId6"/>
    <p:sldLayoutId id="2147484020" r:id="rId7"/>
    <p:sldLayoutId id="2147484026" r:id="rId8"/>
    <p:sldLayoutId id="2147484021" r:id="rId9"/>
    <p:sldLayoutId id="2147484027" r:id="rId10"/>
    <p:sldLayoutId id="2147484022" r:id="rId11"/>
    <p:sldLayoutId id="2147484028" r:id="rId12"/>
    <p:sldLayoutId id="2147484017" r:id="rId13"/>
    <p:sldLayoutId id="2147484029" r:id="rId14"/>
  </p:sldLayoutIdLst>
  <p:hf hdr="0" ftr="0" dt="0"/>
  <p:txStyles>
    <p:titleStyle>
      <a:lvl1pPr algn="l" rtl="0" eaLnBrk="0" fontAlgn="base" hangingPunct="0">
        <a:lnSpc>
          <a:spcPts val="3400"/>
        </a:lnSpc>
        <a:spcBef>
          <a:spcPct val="0"/>
        </a:spcBef>
        <a:spcAft>
          <a:spcPct val="0"/>
        </a:spcAft>
        <a:defRPr sz="3000" b="1" kern="1200">
          <a:solidFill>
            <a:schemeClr val="bg1"/>
          </a:solidFill>
          <a:latin typeface="Arial" pitchFamily="34" charset="0"/>
          <a:ea typeface="+mj-ea"/>
          <a:cs typeface="Arial" pitchFamily="34" charset="0"/>
        </a:defRPr>
      </a:lvl1pPr>
      <a:lvl2pPr algn="l" rtl="0" eaLnBrk="0" fontAlgn="base" hangingPunct="0">
        <a:spcBef>
          <a:spcPct val="0"/>
        </a:spcBef>
        <a:spcAft>
          <a:spcPct val="0"/>
        </a:spcAft>
        <a:defRPr sz="2600">
          <a:solidFill>
            <a:srgbClr val="524A3F"/>
          </a:solidFill>
          <a:latin typeface="Formata-Medium" pitchFamily="34" charset="0"/>
          <a:cs typeface="Arial" charset="0"/>
        </a:defRPr>
      </a:lvl2pPr>
      <a:lvl3pPr algn="l" rtl="0" eaLnBrk="0" fontAlgn="base" hangingPunct="0">
        <a:spcBef>
          <a:spcPct val="0"/>
        </a:spcBef>
        <a:spcAft>
          <a:spcPct val="0"/>
        </a:spcAft>
        <a:defRPr sz="2600">
          <a:solidFill>
            <a:srgbClr val="524A3F"/>
          </a:solidFill>
          <a:latin typeface="Formata-Medium" pitchFamily="34" charset="0"/>
          <a:cs typeface="Arial" charset="0"/>
        </a:defRPr>
      </a:lvl3pPr>
      <a:lvl4pPr algn="l" rtl="0" eaLnBrk="0" fontAlgn="base" hangingPunct="0">
        <a:spcBef>
          <a:spcPct val="0"/>
        </a:spcBef>
        <a:spcAft>
          <a:spcPct val="0"/>
        </a:spcAft>
        <a:defRPr sz="2600">
          <a:solidFill>
            <a:srgbClr val="524A3F"/>
          </a:solidFill>
          <a:latin typeface="Formata-Medium" pitchFamily="34" charset="0"/>
          <a:cs typeface="Arial" charset="0"/>
        </a:defRPr>
      </a:lvl4pPr>
      <a:lvl5pPr algn="l" rtl="0" eaLnBrk="0" fontAlgn="base" hangingPunct="0">
        <a:spcBef>
          <a:spcPct val="0"/>
        </a:spcBef>
        <a:spcAft>
          <a:spcPct val="0"/>
        </a:spcAft>
        <a:defRPr sz="2600">
          <a:solidFill>
            <a:srgbClr val="524A3F"/>
          </a:solidFill>
          <a:latin typeface="Formata-Medium" pitchFamily="34" charset="0"/>
          <a:cs typeface="Arial" charset="0"/>
        </a:defRPr>
      </a:lvl5pPr>
      <a:lvl6pPr marL="457200" algn="l" rtl="0" fontAlgn="base">
        <a:spcBef>
          <a:spcPct val="0"/>
        </a:spcBef>
        <a:spcAft>
          <a:spcPct val="0"/>
        </a:spcAft>
        <a:defRPr sz="3000" b="1">
          <a:solidFill>
            <a:schemeClr val="bg1"/>
          </a:solidFill>
          <a:latin typeface="BlissMedium" pitchFamily="2" charset="0"/>
        </a:defRPr>
      </a:lvl6pPr>
      <a:lvl7pPr marL="914400" algn="l" rtl="0" fontAlgn="base">
        <a:spcBef>
          <a:spcPct val="0"/>
        </a:spcBef>
        <a:spcAft>
          <a:spcPct val="0"/>
        </a:spcAft>
        <a:defRPr sz="3000" b="1">
          <a:solidFill>
            <a:schemeClr val="bg1"/>
          </a:solidFill>
          <a:latin typeface="BlissMedium" pitchFamily="2" charset="0"/>
        </a:defRPr>
      </a:lvl7pPr>
      <a:lvl8pPr marL="1371600" algn="l" rtl="0" fontAlgn="base">
        <a:spcBef>
          <a:spcPct val="0"/>
        </a:spcBef>
        <a:spcAft>
          <a:spcPct val="0"/>
        </a:spcAft>
        <a:defRPr sz="3000" b="1">
          <a:solidFill>
            <a:schemeClr val="bg1"/>
          </a:solidFill>
          <a:latin typeface="BlissMedium" pitchFamily="2" charset="0"/>
        </a:defRPr>
      </a:lvl8pPr>
      <a:lvl9pPr marL="1828800" algn="l" rtl="0" fontAlgn="base">
        <a:spcBef>
          <a:spcPct val="0"/>
        </a:spcBef>
        <a:spcAft>
          <a:spcPct val="0"/>
        </a:spcAft>
        <a:defRPr sz="3000" b="1">
          <a:solidFill>
            <a:schemeClr val="bg1"/>
          </a:solidFill>
          <a:latin typeface="BlissMedium" pitchFamily="2" charset="0"/>
        </a:defRPr>
      </a:lvl9pPr>
    </p:titleStyle>
    <p:bodyStyle>
      <a:lvl1pPr marL="0" indent="0" algn="l" rtl="0" eaLnBrk="0" fontAlgn="base" hangingPunct="0">
        <a:spcBef>
          <a:spcPct val="20000"/>
        </a:spcBef>
        <a:spcAft>
          <a:spcPct val="0"/>
        </a:spcAft>
        <a:buClr>
          <a:srgbClr val="D9C59E"/>
        </a:buClr>
        <a:buSzPct val="110000"/>
        <a:buFontTx/>
        <a:buNone/>
        <a:defRPr sz="2600" b="0" kern="1200">
          <a:solidFill>
            <a:srgbClr val="6B859E"/>
          </a:solidFill>
          <a:latin typeface="Arial" pitchFamily="34" charset="0"/>
          <a:ea typeface="+mn-ea"/>
          <a:cs typeface="Arial" pitchFamily="34" charset="0"/>
        </a:defRPr>
      </a:lvl1pPr>
      <a:lvl2pPr marL="361950" indent="-180975" algn="l" rtl="0" eaLnBrk="0" fontAlgn="base" hangingPunct="0">
        <a:spcBef>
          <a:spcPct val="20000"/>
        </a:spcBef>
        <a:spcAft>
          <a:spcPts val="300"/>
        </a:spcAft>
        <a:buClr>
          <a:srgbClr val="D4642B"/>
        </a:buClr>
        <a:buFont typeface="Wingdings" pitchFamily="2" charset="2"/>
        <a:buChar char="§"/>
        <a:defRPr sz="2500" kern="1200">
          <a:solidFill>
            <a:srgbClr val="272525"/>
          </a:solidFill>
          <a:latin typeface="Arial" pitchFamily="34" charset="0"/>
          <a:ea typeface="+mn-ea"/>
          <a:cs typeface="Arial" pitchFamily="34" charset="0"/>
        </a:defRPr>
      </a:lvl2pPr>
      <a:lvl3pPr marL="714375" indent="-171450" algn="l" rtl="0" eaLnBrk="0" fontAlgn="base" hangingPunct="0">
        <a:spcBef>
          <a:spcPct val="20000"/>
        </a:spcBef>
        <a:spcAft>
          <a:spcPts val="300"/>
        </a:spcAft>
        <a:buClr>
          <a:srgbClr val="D4642B"/>
        </a:buClr>
        <a:buFont typeface="Wingdings" pitchFamily="2" charset="2"/>
        <a:buChar char="§"/>
        <a:defRPr sz="2300" kern="1200">
          <a:solidFill>
            <a:srgbClr val="272525"/>
          </a:solidFill>
          <a:latin typeface="Arial" pitchFamily="34" charset="0"/>
          <a:ea typeface="+mn-ea"/>
          <a:cs typeface="Arial" pitchFamily="34" charset="0"/>
        </a:defRPr>
      </a:lvl3pPr>
      <a:lvl4pPr marL="1076325" indent="-180975" algn="l" rtl="0" eaLnBrk="0" fontAlgn="base" hangingPunct="0">
        <a:spcBef>
          <a:spcPct val="20000"/>
        </a:spcBef>
        <a:spcAft>
          <a:spcPts val="300"/>
        </a:spcAft>
        <a:buClr>
          <a:srgbClr val="D4642B"/>
        </a:buClr>
        <a:buFont typeface="Wingdings" pitchFamily="2" charset="2"/>
        <a:buChar char="§"/>
        <a:defRPr sz="2000" kern="1200">
          <a:solidFill>
            <a:srgbClr val="272525"/>
          </a:solidFill>
          <a:latin typeface="Arial" pitchFamily="34" charset="0"/>
          <a:ea typeface="+mn-ea"/>
          <a:cs typeface="Arial" pitchFamily="34" charset="0"/>
        </a:defRPr>
      </a:lvl4pPr>
      <a:lvl5pPr marL="1438275" indent="-180975" algn="l" rtl="0" eaLnBrk="0" fontAlgn="base" hangingPunct="0">
        <a:spcBef>
          <a:spcPct val="20000"/>
        </a:spcBef>
        <a:spcAft>
          <a:spcPct val="0"/>
        </a:spcAft>
        <a:buClr>
          <a:srgbClr val="D4642B"/>
        </a:buClr>
        <a:buFont typeface="Wingdings" pitchFamily="2" charset="2"/>
        <a:buChar char="§"/>
        <a:defRPr sz="1700" kern="1200">
          <a:solidFill>
            <a:srgbClr val="272525"/>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www.banqueducanada.ca/multimedia/banque-canada-peut-compter-sur-elle/" TargetMode="Externa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www.banqueducanada.ca/2021/04/taux-directeur-explique/" TargetMode="External"/><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La Banque du Canada </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10</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lvl="1"/>
            <a:r>
              <a:rPr lang="fr-CA" b="1" dirty="0"/>
              <a:t>Banque du Canada </a:t>
            </a:r>
            <a:r>
              <a:rPr lang="fr-CA" dirty="0"/>
              <a:t>: Banque centrale du Canada.</a:t>
            </a:r>
          </a:p>
          <a:p>
            <a:pPr lvl="2"/>
            <a:r>
              <a:rPr lang="fr-CA" sz="1800" b="1" dirty="0">
                <a:hlinkClick r:id="rId2"/>
              </a:rPr>
              <a:t>http://www.banqueducanada.ca/multimedia/banque-canada-peut-compter-sur-elle/</a:t>
            </a:r>
            <a:endParaRPr lang="fr-CA" sz="1800" b="1" dirty="0"/>
          </a:p>
          <a:p>
            <a:pPr lvl="1"/>
            <a:endParaRPr lang="fr-CA" b="1" dirty="0"/>
          </a:p>
          <a:p>
            <a:pPr marL="180975" lvl="1" indent="0">
              <a:buNone/>
            </a:pPr>
            <a:endParaRPr lang="fr-CA" sz="2600" dirty="0"/>
          </a:p>
        </p:txBody>
      </p:sp>
      <p:pic>
        <p:nvPicPr>
          <p:cNvPr id="5" name="Picture 4"/>
          <p:cNvPicPr>
            <a:picLocks noChangeAspect="1"/>
          </p:cNvPicPr>
          <p:nvPr/>
        </p:nvPicPr>
        <p:blipFill>
          <a:blip r:embed="rId3"/>
          <a:stretch>
            <a:fillRect/>
          </a:stretch>
        </p:blipFill>
        <p:spPr>
          <a:xfrm>
            <a:off x="3335829" y="4105309"/>
            <a:ext cx="2615910" cy="1740769"/>
          </a:xfrm>
          <a:prstGeom prst="rect">
            <a:avLst/>
          </a:prstGeom>
        </p:spPr>
      </p:pic>
      <p:pic>
        <p:nvPicPr>
          <p:cNvPr id="1026" name="Picture 2" descr="Bank of Canada - Wikipedia">
            <a:extLst>
              <a:ext uri="{FF2B5EF4-FFF2-40B4-BE49-F238E27FC236}">
                <a16:creationId xmlns:a16="http://schemas.microsoft.com/office/drawing/2014/main" id="{8B139C7D-79FE-3842-8C07-1343B609B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107068"/>
            <a:ext cx="2543455" cy="17407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nk of Canada Head Office Renewal – Perkins&amp;Will">
            <a:extLst>
              <a:ext uri="{FF2B5EF4-FFF2-40B4-BE49-F238E27FC236}">
                <a16:creationId xmlns:a16="http://schemas.microsoft.com/office/drawing/2014/main" id="{98DE3DCC-7460-BD45-A7C6-21C8CEE03C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1359" y="3647639"/>
            <a:ext cx="184150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750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La Banque du Canada (suite) </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11</a:t>
            </a:fld>
            <a:endParaRPr lang="fr-CA" dirty="0"/>
          </a:p>
        </p:txBody>
      </p:sp>
      <p:sp>
        <p:nvSpPr>
          <p:cNvPr id="8" name="Espace réservé du contenu 7"/>
          <p:cNvSpPr>
            <a:spLocks noGrp="1"/>
          </p:cNvSpPr>
          <p:nvPr>
            <p:ph sz="quarter" idx="12"/>
          </p:nvPr>
        </p:nvSpPr>
        <p:spPr>
          <a:xfrm>
            <a:off x="110945" y="1643521"/>
            <a:ext cx="8575856" cy="4449775"/>
          </a:xfrm>
        </p:spPr>
        <p:txBody>
          <a:bodyPr/>
          <a:lstStyle/>
          <a:p>
            <a:pPr marL="180975" lvl="1" indent="0">
              <a:buNone/>
            </a:pPr>
            <a:r>
              <a:rPr lang="fr-CA" sz="2600" b="1" dirty="0"/>
              <a:t>La loi de la Banque du Canada</a:t>
            </a:r>
          </a:p>
          <a:p>
            <a:pPr lvl="1"/>
            <a:r>
              <a:rPr lang="fr-CA" sz="2000" dirty="0"/>
              <a:t>En 1934, le Parlement a édicté la </a:t>
            </a:r>
            <a:r>
              <a:rPr lang="fr-CA" sz="2000" i="1" dirty="0"/>
              <a:t>Loi sur la Banque du Canada.</a:t>
            </a:r>
          </a:p>
          <a:p>
            <a:pPr lvl="1"/>
            <a:r>
              <a:rPr lang="fr-CA" sz="2000" dirty="0"/>
              <a:t>La Banque du Canada a été fondée en 1935 et nationalisée en 1938.</a:t>
            </a:r>
          </a:p>
          <a:p>
            <a:pPr lvl="1"/>
            <a:r>
              <a:rPr lang="fr-CA" sz="2000" dirty="0"/>
              <a:t>Elle est dirigée par un conseil d’administration :</a:t>
            </a:r>
          </a:p>
          <a:p>
            <a:pPr lvl="2"/>
            <a:r>
              <a:rPr lang="fr-CA" sz="1800" dirty="0"/>
              <a:t>Le gouverneur (Tiff </a:t>
            </a:r>
            <a:r>
              <a:rPr lang="fr-CA" sz="1800" dirty="0" err="1"/>
              <a:t>Macklem</a:t>
            </a:r>
            <a:r>
              <a:rPr lang="fr-CA" sz="1800" dirty="0"/>
              <a:t>, depuis Mai 1, 2020).</a:t>
            </a:r>
          </a:p>
          <a:p>
            <a:pPr lvl="2"/>
            <a:r>
              <a:rPr lang="fr-CA" sz="1800" dirty="0"/>
              <a:t>Le premier sous-gouverneur et douze administrateurs, </a:t>
            </a:r>
            <a:br>
              <a:rPr lang="fr-CA" sz="1800" dirty="0"/>
            </a:br>
            <a:r>
              <a:rPr lang="fr-CA" sz="1800" dirty="0"/>
              <a:t>dont le sous-ministre des Finances.</a:t>
            </a:r>
          </a:p>
        </p:txBody>
      </p:sp>
      <p:pic>
        <p:nvPicPr>
          <p:cNvPr id="2050" name="Picture 2">
            <a:extLst>
              <a:ext uri="{FF2B5EF4-FFF2-40B4-BE49-F238E27FC236}">
                <a16:creationId xmlns:a16="http://schemas.microsoft.com/office/drawing/2014/main" id="{AF895B22-B2F3-B349-892A-9B04A0690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4221088"/>
            <a:ext cx="2136648" cy="152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0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La Banque du Canada (suite) </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12</a:t>
            </a:fld>
            <a:endParaRPr lang="fr-CA" dirty="0"/>
          </a:p>
        </p:txBody>
      </p:sp>
      <p:sp>
        <p:nvSpPr>
          <p:cNvPr id="8" name="Espace réservé du contenu 7"/>
          <p:cNvSpPr>
            <a:spLocks noGrp="1"/>
          </p:cNvSpPr>
          <p:nvPr>
            <p:ph sz="quarter" idx="12"/>
          </p:nvPr>
        </p:nvSpPr>
        <p:spPr>
          <a:xfrm>
            <a:off x="110945" y="1643521"/>
            <a:ext cx="8575856" cy="4449775"/>
          </a:xfrm>
        </p:spPr>
        <p:txBody>
          <a:bodyPr/>
          <a:lstStyle/>
          <a:p>
            <a:pPr marL="180975" lvl="1" indent="0">
              <a:buNone/>
            </a:pPr>
            <a:r>
              <a:rPr lang="fr-CA" sz="2600" b="1" dirty="0"/>
              <a:t>Les Gouverneurs dans l’histoire </a:t>
            </a:r>
            <a:endParaRPr lang="fr-CA" sz="1800" dirty="0"/>
          </a:p>
        </p:txBody>
      </p:sp>
      <p:pic>
        <p:nvPicPr>
          <p:cNvPr id="2" name="Picture 1">
            <a:extLst>
              <a:ext uri="{FF2B5EF4-FFF2-40B4-BE49-F238E27FC236}">
                <a16:creationId xmlns:a16="http://schemas.microsoft.com/office/drawing/2014/main" id="{EF312CE6-F5D0-864A-B4AA-9FD8E961C989}"/>
              </a:ext>
            </a:extLst>
          </p:cNvPr>
          <p:cNvPicPr>
            <a:picLocks noChangeAspect="1"/>
          </p:cNvPicPr>
          <p:nvPr/>
        </p:nvPicPr>
        <p:blipFill>
          <a:blip r:embed="rId2"/>
          <a:stretch>
            <a:fillRect/>
          </a:stretch>
        </p:blipFill>
        <p:spPr>
          <a:xfrm>
            <a:off x="2806167" y="2276872"/>
            <a:ext cx="3531665" cy="3744416"/>
          </a:xfrm>
          <a:prstGeom prst="rect">
            <a:avLst/>
          </a:prstGeom>
        </p:spPr>
      </p:pic>
    </p:spTree>
    <p:extLst>
      <p:ext uri="{BB962C8B-B14F-4D97-AF65-F5344CB8AC3E}">
        <p14:creationId xmlns:p14="http://schemas.microsoft.com/office/powerpoint/2010/main" val="3000970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La Banque du Canada (suite) </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13</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La loi de la Banque du Canada (suite)</a:t>
            </a:r>
          </a:p>
          <a:p>
            <a:pPr lvl="1"/>
            <a:r>
              <a:rPr lang="fr-CA" dirty="0"/>
              <a:t>Cette structure administrative confère théoriquement </a:t>
            </a:r>
            <a:br>
              <a:rPr lang="fr-CA" dirty="0"/>
            </a:br>
            <a:r>
              <a:rPr lang="fr-CA" dirty="0"/>
              <a:t>au gouvernement tous les pouvoirs sur la Banque </a:t>
            </a:r>
            <a:br>
              <a:rPr lang="fr-CA" dirty="0"/>
            </a:br>
            <a:r>
              <a:rPr lang="fr-CA" dirty="0"/>
              <a:t>du Canada.</a:t>
            </a:r>
          </a:p>
          <a:p>
            <a:pPr lvl="1"/>
            <a:r>
              <a:rPr lang="fr-CA" dirty="0"/>
              <a:t>En réalité, cependant, la Banque du Canada jouit </a:t>
            </a:r>
            <a:br>
              <a:rPr lang="fr-CA" dirty="0"/>
            </a:br>
            <a:r>
              <a:rPr lang="fr-CA" dirty="0"/>
              <a:t>d’une grande indépendance par rapport au pouvoir politique. </a:t>
            </a:r>
          </a:p>
        </p:txBody>
      </p:sp>
    </p:spTree>
    <p:extLst>
      <p:ext uri="{BB962C8B-B14F-4D97-AF65-F5344CB8AC3E}">
        <p14:creationId xmlns:p14="http://schemas.microsoft.com/office/powerpoint/2010/main" val="3162433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La Banque du Canada (suite) </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14</a:t>
            </a:fld>
            <a:endParaRPr lang="fr-CA" dirty="0"/>
          </a:p>
        </p:txBody>
      </p:sp>
      <p:sp>
        <p:nvSpPr>
          <p:cNvPr id="8" name="Espace réservé du contenu 7"/>
          <p:cNvSpPr>
            <a:spLocks noGrp="1"/>
          </p:cNvSpPr>
          <p:nvPr>
            <p:ph sz="quarter" idx="12"/>
          </p:nvPr>
        </p:nvSpPr>
        <p:spPr>
          <a:xfrm>
            <a:off x="110944" y="1643521"/>
            <a:ext cx="9033055" cy="4449775"/>
          </a:xfrm>
        </p:spPr>
        <p:txBody>
          <a:bodyPr/>
          <a:lstStyle/>
          <a:p>
            <a:pPr marL="180975" lvl="1" indent="0">
              <a:buNone/>
            </a:pPr>
            <a:r>
              <a:rPr lang="fr-CA" sz="2600" b="1" dirty="0"/>
              <a:t>La loi de la Banque du Canada (suite)</a:t>
            </a:r>
          </a:p>
          <a:p>
            <a:pPr lvl="1"/>
            <a:r>
              <a:rPr lang="fr-CA" dirty="0"/>
              <a:t>La première mission de la Banque du Canada est de promouvoir l’intérêt général, comme en fait foi le préambule de la </a:t>
            </a:r>
            <a:r>
              <a:rPr lang="fr-CA" i="1" dirty="0"/>
              <a:t>Loi sur la Banque du Canada</a:t>
            </a:r>
            <a:r>
              <a:rPr lang="fr-CA" dirty="0"/>
              <a:t> : </a:t>
            </a:r>
          </a:p>
          <a:p>
            <a:pPr marL="533400" lvl="2" indent="0">
              <a:buNone/>
            </a:pPr>
            <a:r>
              <a:rPr lang="fr-CA" sz="2100" dirty="0"/>
              <a:t>« Considérant qu’il est important d’instituer une banque centrale     afin de réglementer le crédit et la monnaie dans l’intérêt de la vie économique de la nation; de contrôler et protéger la valeur de            la monnaie nationale sur les marchés internationaux; d’atténuer   autant que possible par son action les fluctuations du niveau     général de la production, du commerce, des prix et de l’emploi;          et de façon générale de favoriser la prospérité économique et financière du Canada […] »</a:t>
            </a:r>
          </a:p>
        </p:txBody>
      </p:sp>
    </p:spTree>
    <p:extLst>
      <p:ext uri="{BB962C8B-B14F-4D97-AF65-F5344CB8AC3E}">
        <p14:creationId xmlns:p14="http://schemas.microsoft.com/office/powerpoint/2010/main" val="2945067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La Banque du Canada (suite) </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15</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La loi de la Banque du Canada (suite)</a:t>
            </a:r>
          </a:p>
          <a:p>
            <a:pPr lvl="1"/>
            <a:r>
              <a:rPr lang="fr-CA" dirty="0"/>
              <a:t>De plus, la Banque du Canada doit s’acquitter </a:t>
            </a:r>
            <a:br>
              <a:rPr lang="fr-CA" dirty="0"/>
            </a:br>
            <a:r>
              <a:rPr lang="fr-CA" dirty="0"/>
              <a:t>de quatre tâches connexes :  </a:t>
            </a:r>
          </a:p>
          <a:p>
            <a:pPr lvl="2"/>
            <a:r>
              <a:rPr lang="fr-CA" sz="2400" dirty="0"/>
              <a:t>Émettre des billets de banque.</a:t>
            </a:r>
          </a:p>
          <a:p>
            <a:pPr lvl="2"/>
            <a:r>
              <a:rPr lang="fr-CA" sz="2400" dirty="0"/>
              <a:t>Agir comme banque auprès des banques à charte.</a:t>
            </a:r>
          </a:p>
          <a:p>
            <a:pPr lvl="2"/>
            <a:r>
              <a:rPr lang="fr-CA" sz="2400" dirty="0"/>
              <a:t>Intervenir en tant qu’agent financier du gouvernement fédéral.</a:t>
            </a:r>
          </a:p>
          <a:p>
            <a:pPr lvl="2"/>
            <a:r>
              <a:rPr lang="fr-CA" sz="2400" dirty="0"/>
              <a:t>Assurer la régulation de la masse monétaire               (offre de monnaie).</a:t>
            </a:r>
          </a:p>
        </p:txBody>
      </p:sp>
    </p:spTree>
    <p:extLst>
      <p:ext uri="{BB962C8B-B14F-4D97-AF65-F5344CB8AC3E}">
        <p14:creationId xmlns:p14="http://schemas.microsoft.com/office/powerpoint/2010/main" val="1582921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La Banque du Canada (suite) </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16</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La politique monétaire</a:t>
            </a:r>
          </a:p>
          <a:p>
            <a:pPr lvl="1"/>
            <a:r>
              <a:rPr lang="fr-CA" dirty="0"/>
              <a:t>La Banque du Canada peut faire augmenter ou diminuer le nombre de dollars en circulation dans l’économie.</a:t>
            </a:r>
          </a:p>
          <a:p>
            <a:pPr lvl="1"/>
            <a:r>
              <a:rPr lang="fr-CA" dirty="0"/>
              <a:t>Les décisions de la Banque du Canada déterminent </a:t>
            </a:r>
            <a:br>
              <a:rPr lang="fr-CA" dirty="0"/>
            </a:br>
            <a:r>
              <a:rPr lang="fr-CA" dirty="0"/>
              <a:t>le taux d’inflation à long terme et exercent une influence majeure sur les taux de chômage et d’inflation, ainsi que sur le niveau de production à court terme. </a:t>
            </a:r>
          </a:p>
        </p:txBody>
      </p:sp>
    </p:spTree>
    <p:extLst>
      <p:ext uri="{BB962C8B-B14F-4D97-AF65-F5344CB8AC3E}">
        <p14:creationId xmlns:p14="http://schemas.microsoft.com/office/powerpoint/2010/main" val="148221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La Banque du Canada (suite) </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17</a:t>
            </a:fld>
            <a:endParaRPr lang="fr-CA"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484784"/>
            <a:ext cx="7128792" cy="4462624"/>
          </a:xfrm>
          <a:prstGeom prst="rect">
            <a:avLst/>
          </a:prstGeom>
        </p:spPr>
      </p:pic>
    </p:spTree>
    <p:extLst>
      <p:ext uri="{BB962C8B-B14F-4D97-AF65-F5344CB8AC3E}">
        <p14:creationId xmlns:p14="http://schemas.microsoft.com/office/powerpoint/2010/main" val="1960788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18</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Un cas simple : le système bancaire                             à réserves totales</a:t>
            </a:r>
          </a:p>
          <a:p>
            <a:pPr lvl="1"/>
            <a:r>
              <a:rPr lang="fr-CA" b="1" dirty="0"/>
              <a:t>Réserves</a:t>
            </a:r>
            <a:r>
              <a:rPr lang="fr-CA" dirty="0"/>
              <a:t> : Dépôts que les banques ont conservés     sans les prêter.</a:t>
            </a:r>
          </a:p>
          <a:p>
            <a:pPr lvl="1"/>
            <a:r>
              <a:rPr lang="fr-CA" b="1" dirty="0"/>
              <a:t>Système bancaire à réserves totales </a:t>
            </a:r>
            <a:r>
              <a:rPr lang="fr-CA" dirty="0"/>
              <a:t>: Système       dans lequel les banques conservent en réserve 100 % des dépôts.</a:t>
            </a:r>
          </a:p>
        </p:txBody>
      </p:sp>
    </p:spTree>
    <p:extLst>
      <p:ext uri="{BB962C8B-B14F-4D97-AF65-F5344CB8AC3E}">
        <p14:creationId xmlns:p14="http://schemas.microsoft.com/office/powerpoint/2010/main" val="1556298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19</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Un cas simple : le système bancaire                             à réserves totales (suite)</a:t>
            </a:r>
          </a:p>
          <a:p>
            <a:pPr lvl="1"/>
            <a:r>
              <a:rPr lang="fr-CA" dirty="0"/>
              <a:t>Pour comprendre l’influence des banques sur l’offre de monnaie, imaginons un modèle simplifié : </a:t>
            </a:r>
          </a:p>
          <a:p>
            <a:pPr lvl="2"/>
            <a:r>
              <a:rPr lang="fr-CA" sz="2400" dirty="0"/>
              <a:t>Le numéraire constitue la seule forme de monnaie.</a:t>
            </a:r>
          </a:p>
          <a:p>
            <a:pPr lvl="2"/>
            <a:r>
              <a:rPr lang="fr-CA" sz="2400" dirty="0"/>
              <a:t>La quantité totale de numéraire en circulation est de 100 $.</a:t>
            </a:r>
          </a:p>
          <a:p>
            <a:pPr lvl="2"/>
            <a:r>
              <a:rPr lang="fr-CA" sz="2400" dirty="0"/>
              <a:t>Une personne décide d’ouvrir une banque.</a:t>
            </a:r>
          </a:p>
        </p:txBody>
      </p:sp>
    </p:spTree>
    <p:extLst>
      <p:ext uri="{BB962C8B-B14F-4D97-AF65-F5344CB8AC3E}">
        <p14:creationId xmlns:p14="http://schemas.microsoft.com/office/powerpoint/2010/main" val="2389988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sz="3200" dirty="0"/>
              <a:t>Partie 4 : La monnaie </a:t>
            </a:r>
            <a:br>
              <a:rPr lang="fr-CA" sz="3200" dirty="0"/>
            </a:br>
            <a:r>
              <a:rPr lang="fr-CA" sz="3200" dirty="0"/>
              <a:t>et les prix à long terme </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a:t>
            </a:fld>
            <a:endParaRPr lang="fr-CA" dirty="0"/>
          </a:p>
        </p:txBody>
      </p:sp>
      <p:sp>
        <p:nvSpPr>
          <p:cNvPr id="9" name="Espace réservé du texte 8"/>
          <p:cNvSpPr>
            <a:spLocks noGrp="1"/>
          </p:cNvSpPr>
          <p:nvPr>
            <p:ph type="body" sz="quarter" idx="13"/>
          </p:nvPr>
        </p:nvSpPr>
        <p:spPr/>
        <p:txBody>
          <a:bodyPr/>
          <a:lstStyle/>
          <a:p>
            <a:r>
              <a:rPr lang="fr-CA" dirty="0"/>
              <a:t>10</a:t>
            </a:r>
          </a:p>
        </p:txBody>
      </p:sp>
      <p:sp>
        <p:nvSpPr>
          <p:cNvPr id="10" name="Espace réservé du contenu 7"/>
          <p:cNvSpPr>
            <a:spLocks noGrp="1"/>
          </p:cNvSpPr>
          <p:nvPr>
            <p:ph sz="quarter" idx="12"/>
          </p:nvPr>
        </p:nvSpPr>
        <p:spPr>
          <a:xfrm>
            <a:off x="304800" y="2971800"/>
            <a:ext cx="8610780" cy="2376265"/>
          </a:xfrm>
        </p:spPr>
        <p:txBody>
          <a:bodyPr/>
          <a:lstStyle/>
          <a:p>
            <a:pPr algn="ctr"/>
            <a:r>
              <a:rPr lang="fr-CA" sz="4400" b="1" dirty="0">
                <a:solidFill>
                  <a:srgbClr val="875E77"/>
                </a:solidFill>
              </a:rPr>
              <a:t>Le système monétaire</a:t>
            </a:r>
          </a:p>
        </p:txBody>
      </p:sp>
    </p:spTree>
    <p:extLst>
      <p:ext uri="{BB962C8B-B14F-4D97-AF65-F5344CB8AC3E}">
        <p14:creationId xmlns:p14="http://schemas.microsoft.com/office/powerpoint/2010/main" val="3226427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20</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Un cas simple : le système bancaire                             à réserves totales (suite)</a:t>
            </a:r>
          </a:p>
        </p:txBody>
      </p:sp>
      <p:grpSp>
        <p:nvGrpSpPr>
          <p:cNvPr id="2" name="Group 14"/>
          <p:cNvGrpSpPr>
            <a:grpSpLocks/>
          </p:cNvGrpSpPr>
          <p:nvPr/>
        </p:nvGrpSpPr>
        <p:grpSpPr bwMode="auto">
          <a:xfrm>
            <a:off x="1752575" y="2895799"/>
            <a:ext cx="5333999" cy="2590800"/>
            <a:chOff x="1382" y="2187"/>
            <a:chExt cx="3360" cy="1632"/>
          </a:xfrm>
        </p:grpSpPr>
        <p:sp>
          <p:nvSpPr>
            <p:cNvPr id="6" name="Line 4"/>
            <p:cNvSpPr>
              <a:spLocks noChangeShapeType="1"/>
            </p:cNvSpPr>
            <p:nvPr/>
          </p:nvSpPr>
          <p:spPr bwMode="auto">
            <a:xfrm>
              <a:off x="1382" y="2955"/>
              <a:ext cx="3360" cy="0"/>
            </a:xfrm>
            <a:prstGeom prst="line">
              <a:avLst/>
            </a:prstGeom>
            <a:noFill/>
            <a:ln w="254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 name="Line 5"/>
            <p:cNvSpPr>
              <a:spLocks noChangeShapeType="1"/>
            </p:cNvSpPr>
            <p:nvPr/>
          </p:nvSpPr>
          <p:spPr bwMode="auto">
            <a:xfrm flipH="1">
              <a:off x="3062" y="2523"/>
              <a:ext cx="0" cy="1296"/>
            </a:xfrm>
            <a:prstGeom prst="line">
              <a:avLst/>
            </a:prstGeom>
            <a:noFill/>
            <a:ln w="254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0" name="Rectangle 6"/>
            <p:cNvSpPr>
              <a:spLocks noChangeArrowheads="1"/>
            </p:cNvSpPr>
            <p:nvPr/>
          </p:nvSpPr>
          <p:spPr bwMode="auto">
            <a:xfrm>
              <a:off x="1955" y="2572"/>
              <a:ext cx="548" cy="29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300" b="1" dirty="0" err="1">
                  <a:solidFill>
                    <a:schemeClr val="tx1"/>
                  </a:solidFill>
                </a:rPr>
                <a:t>Actif</a:t>
              </a:r>
              <a:endParaRPr lang="en-US" sz="2300" b="1" dirty="0">
                <a:solidFill>
                  <a:schemeClr val="tx1"/>
                </a:solidFill>
              </a:endParaRPr>
            </a:p>
          </p:txBody>
        </p:sp>
        <p:sp>
          <p:nvSpPr>
            <p:cNvPr id="11" name="Rectangle 7"/>
            <p:cNvSpPr>
              <a:spLocks noChangeArrowheads="1"/>
            </p:cNvSpPr>
            <p:nvPr/>
          </p:nvSpPr>
          <p:spPr bwMode="auto">
            <a:xfrm>
              <a:off x="3542" y="2571"/>
              <a:ext cx="667" cy="2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300" b="1" dirty="0" err="1">
                  <a:solidFill>
                    <a:schemeClr val="tx1"/>
                  </a:solidFill>
                </a:rPr>
                <a:t>Passif</a:t>
              </a:r>
              <a:endParaRPr lang="en-US" sz="2300" b="1" dirty="0">
                <a:solidFill>
                  <a:schemeClr val="tx1"/>
                </a:solidFill>
              </a:endParaRPr>
            </a:p>
          </p:txBody>
        </p:sp>
        <p:sp>
          <p:nvSpPr>
            <p:cNvPr id="12" name="Rectangle 8"/>
            <p:cNvSpPr>
              <a:spLocks noChangeArrowheads="1"/>
            </p:cNvSpPr>
            <p:nvPr/>
          </p:nvSpPr>
          <p:spPr bwMode="auto">
            <a:xfrm>
              <a:off x="1862" y="2187"/>
              <a:ext cx="2400" cy="2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92160" tIns="46080" rIns="92160" bIns="46080">
              <a:spAutoFit/>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b="1" dirty="0">
                  <a:solidFill>
                    <a:schemeClr val="tx1"/>
                  </a:solidFill>
                </a:rPr>
                <a:t>Première </a:t>
              </a:r>
              <a:r>
                <a:rPr lang="en-US" sz="2000" b="1" dirty="0" err="1">
                  <a:solidFill>
                    <a:schemeClr val="tx1"/>
                  </a:solidFill>
                </a:rPr>
                <a:t>Banque</a:t>
              </a:r>
              <a:r>
                <a:rPr lang="en-US" sz="2000" b="1" dirty="0">
                  <a:solidFill>
                    <a:schemeClr val="tx1"/>
                  </a:solidFill>
                </a:rPr>
                <a:t> </a:t>
              </a:r>
              <a:r>
                <a:rPr lang="en-US" sz="2000" b="1" dirty="0" err="1">
                  <a:solidFill>
                    <a:schemeClr val="tx1"/>
                  </a:solidFill>
                </a:rPr>
                <a:t>nationale</a:t>
              </a:r>
              <a:endParaRPr lang="en-US" sz="2000" b="1" dirty="0">
                <a:solidFill>
                  <a:schemeClr val="tx1"/>
                </a:solidFill>
              </a:endParaRPr>
            </a:p>
          </p:txBody>
        </p:sp>
        <p:sp>
          <p:nvSpPr>
            <p:cNvPr id="13" name="Rectangle 9"/>
            <p:cNvSpPr>
              <a:spLocks noChangeArrowheads="1"/>
            </p:cNvSpPr>
            <p:nvPr/>
          </p:nvSpPr>
          <p:spPr bwMode="auto">
            <a:xfrm>
              <a:off x="1389" y="3129"/>
              <a:ext cx="1728" cy="23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en-US" dirty="0" err="1">
                  <a:solidFill>
                    <a:schemeClr val="tx1"/>
                  </a:solidFill>
                </a:rPr>
                <a:t>Réserves</a:t>
              </a:r>
              <a:r>
                <a:rPr lang="en-US" dirty="0">
                  <a:solidFill>
                    <a:schemeClr val="tx1"/>
                  </a:solidFill>
                </a:rPr>
                <a:t>	100,00 $</a:t>
              </a:r>
            </a:p>
          </p:txBody>
        </p:sp>
        <p:sp>
          <p:nvSpPr>
            <p:cNvPr id="14" name="Rectangle 10"/>
            <p:cNvSpPr>
              <a:spLocks noChangeArrowheads="1"/>
            </p:cNvSpPr>
            <p:nvPr/>
          </p:nvSpPr>
          <p:spPr bwMode="auto">
            <a:xfrm>
              <a:off x="3115" y="3129"/>
              <a:ext cx="1556" cy="23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en-US" dirty="0" err="1">
                  <a:solidFill>
                    <a:schemeClr val="tx1"/>
                  </a:solidFill>
                </a:rPr>
                <a:t>Dépôts</a:t>
              </a:r>
              <a:r>
                <a:rPr lang="en-US" dirty="0">
                  <a:solidFill>
                    <a:schemeClr val="tx1"/>
                  </a:solidFill>
                </a:rPr>
                <a:t>		100,00 $</a:t>
              </a:r>
            </a:p>
          </p:txBody>
        </p:sp>
      </p:grpSp>
    </p:spTree>
    <p:extLst>
      <p:ext uri="{BB962C8B-B14F-4D97-AF65-F5344CB8AC3E}">
        <p14:creationId xmlns:p14="http://schemas.microsoft.com/office/powerpoint/2010/main" val="998237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21</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La création de monnaie dans un système                    à réserves fractionnaires</a:t>
            </a:r>
          </a:p>
          <a:p>
            <a:pPr lvl="1"/>
            <a:r>
              <a:rPr lang="fr-CA" b="1" dirty="0"/>
              <a:t>Système bancaire à réserves fractionnaires </a:t>
            </a:r>
            <a:r>
              <a:rPr lang="fr-CA" dirty="0"/>
              <a:t>: Système dans lequel les banques ne conservent en réserve   qu’une partie des dépôts.</a:t>
            </a:r>
          </a:p>
          <a:p>
            <a:pPr lvl="1"/>
            <a:r>
              <a:rPr lang="fr-CA" b="1" dirty="0"/>
              <a:t>Coefficient de réserve </a:t>
            </a:r>
            <a:r>
              <a:rPr lang="fr-CA" dirty="0"/>
              <a:t>: Fraction des dépôts que          les banques conservent en réserve. </a:t>
            </a:r>
          </a:p>
          <a:p>
            <a:pPr lvl="1"/>
            <a:r>
              <a:rPr lang="fr-CA" dirty="0"/>
              <a:t>Dans notre exemple, le coefficient de réserve est </a:t>
            </a:r>
            <a:br>
              <a:rPr lang="fr-CA" dirty="0"/>
            </a:br>
            <a:r>
              <a:rPr lang="fr-CA" dirty="0"/>
              <a:t>de 10 %.</a:t>
            </a:r>
          </a:p>
        </p:txBody>
      </p:sp>
    </p:spTree>
    <p:extLst>
      <p:ext uri="{BB962C8B-B14F-4D97-AF65-F5344CB8AC3E}">
        <p14:creationId xmlns:p14="http://schemas.microsoft.com/office/powerpoint/2010/main" val="2400961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22</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La création de monnaie dans un système                    à réserves fractionnaires (suite)</a:t>
            </a:r>
          </a:p>
        </p:txBody>
      </p:sp>
      <p:grpSp>
        <p:nvGrpSpPr>
          <p:cNvPr id="2" name="Group 13"/>
          <p:cNvGrpSpPr>
            <a:grpSpLocks/>
          </p:cNvGrpSpPr>
          <p:nvPr/>
        </p:nvGrpSpPr>
        <p:grpSpPr bwMode="auto">
          <a:xfrm>
            <a:off x="1619250" y="2819400"/>
            <a:ext cx="5467351" cy="2895600"/>
            <a:chOff x="1308" y="1632"/>
            <a:chExt cx="3444" cy="1824"/>
          </a:xfrm>
        </p:grpSpPr>
        <p:sp>
          <p:nvSpPr>
            <p:cNvPr id="16" name="Line 3"/>
            <p:cNvSpPr>
              <a:spLocks noChangeShapeType="1"/>
            </p:cNvSpPr>
            <p:nvPr/>
          </p:nvSpPr>
          <p:spPr bwMode="auto">
            <a:xfrm>
              <a:off x="1392" y="2304"/>
              <a:ext cx="3360" cy="0"/>
            </a:xfrm>
            <a:prstGeom prst="line">
              <a:avLst/>
            </a:prstGeom>
            <a:noFill/>
            <a:ln w="254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7" name="Line 4"/>
            <p:cNvSpPr>
              <a:spLocks noChangeShapeType="1"/>
            </p:cNvSpPr>
            <p:nvPr/>
          </p:nvSpPr>
          <p:spPr bwMode="auto">
            <a:xfrm flipH="1">
              <a:off x="3070" y="1968"/>
              <a:ext cx="2" cy="1488"/>
            </a:xfrm>
            <a:prstGeom prst="line">
              <a:avLst/>
            </a:prstGeom>
            <a:noFill/>
            <a:ln w="254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8" name="Rectangle 5"/>
            <p:cNvSpPr>
              <a:spLocks noChangeArrowheads="1"/>
            </p:cNvSpPr>
            <p:nvPr/>
          </p:nvSpPr>
          <p:spPr bwMode="auto">
            <a:xfrm>
              <a:off x="2064" y="1920"/>
              <a:ext cx="530" cy="2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CA" sz="2300" b="1" dirty="0">
                  <a:solidFill>
                    <a:schemeClr val="tx1"/>
                  </a:solidFill>
                </a:rPr>
                <a:t>Actif</a:t>
              </a:r>
            </a:p>
          </p:txBody>
        </p:sp>
        <p:sp>
          <p:nvSpPr>
            <p:cNvPr id="19" name="Rectangle 6"/>
            <p:cNvSpPr>
              <a:spLocks noChangeArrowheads="1"/>
            </p:cNvSpPr>
            <p:nvPr/>
          </p:nvSpPr>
          <p:spPr bwMode="auto">
            <a:xfrm>
              <a:off x="3552" y="1920"/>
              <a:ext cx="667" cy="2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CA" sz="2300" b="1" dirty="0">
                  <a:solidFill>
                    <a:schemeClr val="tx1"/>
                  </a:solidFill>
                </a:rPr>
                <a:t>Passif</a:t>
              </a:r>
            </a:p>
          </p:txBody>
        </p:sp>
        <p:sp>
          <p:nvSpPr>
            <p:cNvPr id="20" name="Rectangle 7"/>
            <p:cNvSpPr>
              <a:spLocks noChangeArrowheads="1"/>
            </p:cNvSpPr>
            <p:nvPr/>
          </p:nvSpPr>
          <p:spPr bwMode="auto">
            <a:xfrm>
              <a:off x="1950" y="1632"/>
              <a:ext cx="2200" cy="2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spAutoFit/>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CA" sz="2000" b="1" dirty="0">
                  <a:solidFill>
                    <a:schemeClr val="tx1"/>
                  </a:solidFill>
                </a:rPr>
                <a:t>Première Banque nationale</a:t>
              </a:r>
            </a:p>
          </p:txBody>
        </p:sp>
        <p:sp>
          <p:nvSpPr>
            <p:cNvPr id="21" name="Rectangle 8"/>
            <p:cNvSpPr>
              <a:spLocks noChangeArrowheads="1"/>
            </p:cNvSpPr>
            <p:nvPr/>
          </p:nvSpPr>
          <p:spPr bwMode="auto">
            <a:xfrm>
              <a:off x="1308" y="2477"/>
              <a:ext cx="1657" cy="9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92160" tIns="46080" rIns="92160" bIns="4608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fr-CA" dirty="0">
                  <a:solidFill>
                    <a:schemeClr val="tx1"/>
                  </a:solidFill>
                </a:rPr>
                <a:t>Réserves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fr-CA" dirty="0">
                  <a:solidFill>
                    <a:schemeClr val="tx1"/>
                  </a:solidFill>
                </a:rPr>
                <a:t>désirées	            10,00 $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endParaRPr lang="fr-CA" dirty="0">
                <a:solidFill>
                  <a:schemeClr val="tx1"/>
                </a:solidFill>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fr-CA" dirty="0"/>
                <a:t>Réserves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fr-CA" dirty="0"/>
                <a:t>excédentaires</a:t>
              </a:r>
              <a:r>
                <a:rPr lang="fr-CA" dirty="0">
                  <a:solidFill>
                    <a:schemeClr val="tx1"/>
                  </a:solidFill>
                </a:rPr>
                <a:t>    90,00 $</a:t>
              </a:r>
            </a:p>
          </p:txBody>
        </p:sp>
        <p:sp>
          <p:nvSpPr>
            <p:cNvPr id="22" name="Rectangle 9"/>
            <p:cNvSpPr>
              <a:spLocks noChangeArrowheads="1"/>
            </p:cNvSpPr>
            <p:nvPr/>
          </p:nvSpPr>
          <p:spPr bwMode="auto">
            <a:xfrm>
              <a:off x="3128" y="2477"/>
              <a:ext cx="1556" cy="23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fr-CA" dirty="0">
                  <a:solidFill>
                    <a:schemeClr val="tx1"/>
                  </a:solidFill>
                </a:rPr>
                <a:t>Dépôts		100,00 $</a:t>
              </a:r>
            </a:p>
          </p:txBody>
        </p:sp>
      </p:grpSp>
    </p:spTree>
    <p:extLst>
      <p:ext uri="{BB962C8B-B14F-4D97-AF65-F5344CB8AC3E}">
        <p14:creationId xmlns:p14="http://schemas.microsoft.com/office/powerpoint/2010/main" val="2627649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23</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La création de monnaie dans un système                    à réserves fractionnaires (suite)</a:t>
            </a:r>
          </a:p>
        </p:txBody>
      </p:sp>
      <p:grpSp>
        <p:nvGrpSpPr>
          <p:cNvPr id="2" name="Group 13"/>
          <p:cNvGrpSpPr>
            <a:grpSpLocks/>
          </p:cNvGrpSpPr>
          <p:nvPr/>
        </p:nvGrpSpPr>
        <p:grpSpPr bwMode="auto">
          <a:xfrm>
            <a:off x="1619250" y="2819400"/>
            <a:ext cx="5467351" cy="2895600"/>
            <a:chOff x="1308" y="1632"/>
            <a:chExt cx="3444" cy="1824"/>
          </a:xfrm>
        </p:grpSpPr>
        <p:sp>
          <p:nvSpPr>
            <p:cNvPr id="16" name="Line 3"/>
            <p:cNvSpPr>
              <a:spLocks noChangeShapeType="1"/>
            </p:cNvSpPr>
            <p:nvPr/>
          </p:nvSpPr>
          <p:spPr bwMode="auto">
            <a:xfrm>
              <a:off x="1392" y="2304"/>
              <a:ext cx="3360" cy="0"/>
            </a:xfrm>
            <a:prstGeom prst="line">
              <a:avLst/>
            </a:prstGeom>
            <a:noFill/>
            <a:ln w="254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7" name="Line 4"/>
            <p:cNvSpPr>
              <a:spLocks noChangeShapeType="1"/>
            </p:cNvSpPr>
            <p:nvPr/>
          </p:nvSpPr>
          <p:spPr bwMode="auto">
            <a:xfrm flipH="1">
              <a:off x="3070" y="1968"/>
              <a:ext cx="2" cy="1488"/>
            </a:xfrm>
            <a:prstGeom prst="line">
              <a:avLst/>
            </a:prstGeom>
            <a:noFill/>
            <a:ln w="254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8" name="Rectangle 5"/>
            <p:cNvSpPr>
              <a:spLocks noChangeArrowheads="1"/>
            </p:cNvSpPr>
            <p:nvPr/>
          </p:nvSpPr>
          <p:spPr bwMode="auto">
            <a:xfrm>
              <a:off x="2064" y="1920"/>
              <a:ext cx="530" cy="2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CA" sz="2300" b="1" dirty="0">
                  <a:solidFill>
                    <a:schemeClr val="tx1"/>
                  </a:solidFill>
                </a:rPr>
                <a:t>Actif</a:t>
              </a:r>
            </a:p>
          </p:txBody>
        </p:sp>
        <p:sp>
          <p:nvSpPr>
            <p:cNvPr id="19" name="Rectangle 6"/>
            <p:cNvSpPr>
              <a:spLocks noChangeArrowheads="1"/>
            </p:cNvSpPr>
            <p:nvPr/>
          </p:nvSpPr>
          <p:spPr bwMode="auto">
            <a:xfrm>
              <a:off x="3552" y="1920"/>
              <a:ext cx="667" cy="2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CA" sz="2300" b="1" dirty="0">
                  <a:solidFill>
                    <a:schemeClr val="tx1"/>
                  </a:solidFill>
                </a:rPr>
                <a:t>Passif</a:t>
              </a:r>
            </a:p>
          </p:txBody>
        </p:sp>
        <p:sp>
          <p:nvSpPr>
            <p:cNvPr id="20" name="Rectangle 7"/>
            <p:cNvSpPr>
              <a:spLocks noChangeArrowheads="1"/>
            </p:cNvSpPr>
            <p:nvPr/>
          </p:nvSpPr>
          <p:spPr bwMode="auto">
            <a:xfrm>
              <a:off x="1950" y="1632"/>
              <a:ext cx="2200" cy="2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spAutoFit/>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CA" sz="2000" b="1" dirty="0">
                  <a:solidFill>
                    <a:schemeClr val="tx1"/>
                  </a:solidFill>
                </a:rPr>
                <a:t>Première Banque nationale</a:t>
              </a:r>
            </a:p>
          </p:txBody>
        </p:sp>
        <p:sp>
          <p:nvSpPr>
            <p:cNvPr id="21" name="Rectangle 8"/>
            <p:cNvSpPr>
              <a:spLocks noChangeArrowheads="1"/>
            </p:cNvSpPr>
            <p:nvPr/>
          </p:nvSpPr>
          <p:spPr bwMode="auto">
            <a:xfrm>
              <a:off x="1308" y="2477"/>
              <a:ext cx="1657" cy="75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92160" tIns="46080" rIns="92160" bIns="4608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fr-CA" dirty="0">
                  <a:solidFill>
                    <a:schemeClr val="tx1"/>
                  </a:solidFill>
                </a:rPr>
                <a:t>Réserves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fr-CA" dirty="0">
                  <a:solidFill>
                    <a:schemeClr val="tx1"/>
                  </a:solidFill>
                </a:rPr>
                <a:t>désirées	            10,00 $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endParaRPr lang="fr-CA" dirty="0">
                <a:solidFill>
                  <a:schemeClr val="tx1"/>
                </a:solidFill>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fr-CA" dirty="0"/>
                <a:t>Prêts              </a:t>
              </a:r>
              <a:r>
                <a:rPr lang="fr-CA" dirty="0">
                  <a:solidFill>
                    <a:schemeClr val="tx1"/>
                  </a:solidFill>
                </a:rPr>
                <a:t>    90,00 $</a:t>
              </a:r>
            </a:p>
          </p:txBody>
        </p:sp>
        <p:sp>
          <p:nvSpPr>
            <p:cNvPr id="22" name="Rectangle 9"/>
            <p:cNvSpPr>
              <a:spLocks noChangeArrowheads="1"/>
            </p:cNvSpPr>
            <p:nvPr/>
          </p:nvSpPr>
          <p:spPr bwMode="auto">
            <a:xfrm>
              <a:off x="3128" y="2509"/>
              <a:ext cx="1556" cy="23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fr-CA" dirty="0">
                  <a:solidFill>
                    <a:schemeClr val="tx1"/>
                  </a:solidFill>
                </a:rPr>
                <a:t>Dépôts		100,00 $</a:t>
              </a:r>
            </a:p>
          </p:txBody>
        </p:sp>
      </p:grpSp>
    </p:spTree>
    <p:extLst>
      <p:ext uri="{BB962C8B-B14F-4D97-AF65-F5344CB8AC3E}">
        <p14:creationId xmlns:p14="http://schemas.microsoft.com/office/powerpoint/2010/main" val="4228995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24</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Le multiplicateur monétaire</a:t>
            </a:r>
          </a:p>
          <a:p>
            <a:pPr marL="180975" lvl="1" indent="0">
              <a:buNone/>
            </a:pPr>
            <a:r>
              <a:rPr lang="fr-CA" b="1" dirty="0"/>
              <a:t>Multiplicateur monétaire </a:t>
            </a:r>
            <a:r>
              <a:rPr lang="fr-CA" dirty="0"/>
              <a:t>: Quantité de monnaie totale créée par le système bancaire à partir d’un nouveau dollar de réserve. </a:t>
            </a:r>
          </a:p>
          <a:p>
            <a:pPr marL="180975" lvl="1" indent="0">
              <a:buNone/>
            </a:pPr>
            <a:endParaRPr lang="fr-CA" sz="2600" b="1" dirty="0"/>
          </a:p>
        </p:txBody>
      </p:sp>
      <p:grpSp>
        <p:nvGrpSpPr>
          <p:cNvPr id="2" name="Group 25"/>
          <p:cNvGrpSpPr>
            <a:grpSpLocks/>
          </p:cNvGrpSpPr>
          <p:nvPr/>
        </p:nvGrpSpPr>
        <p:grpSpPr bwMode="auto">
          <a:xfrm>
            <a:off x="381000" y="3429000"/>
            <a:ext cx="3800475" cy="2413000"/>
            <a:chOff x="658" y="2064"/>
            <a:chExt cx="2394" cy="1520"/>
          </a:xfrm>
        </p:grpSpPr>
        <p:sp>
          <p:nvSpPr>
            <p:cNvPr id="14" name="Line 5"/>
            <p:cNvSpPr>
              <a:spLocks noChangeShapeType="1"/>
            </p:cNvSpPr>
            <p:nvPr/>
          </p:nvSpPr>
          <p:spPr bwMode="auto">
            <a:xfrm>
              <a:off x="658" y="2640"/>
              <a:ext cx="2354" cy="0"/>
            </a:xfrm>
            <a:prstGeom prst="line">
              <a:avLst/>
            </a:prstGeom>
            <a:noFill/>
            <a:ln w="254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 name="Line 6"/>
            <p:cNvSpPr>
              <a:spLocks noChangeShapeType="1"/>
            </p:cNvSpPr>
            <p:nvPr/>
          </p:nvSpPr>
          <p:spPr bwMode="auto">
            <a:xfrm>
              <a:off x="1886" y="2336"/>
              <a:ext cx="0" cy="1248"/>
            </a:xfrm>
            <a:prstGeom prst="line">
              <a:avLst/>
            </a:prstGeom>
            <a:noFill/>
            <a:ln w="254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4" name="Rectangle 7"/>
            <p:cNvSpPr>
              <a:spLocks noChangeArrowheads="1"/>
            </p:cNvSpPr>
            <p:nvPr/>
          </p:nvSpPr>
          <p:spPr bwMode="auto">
            <a:xfrm>
              <a:off x="946" y="2352"/>
              <a:ext cx="530" cy="2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CA" sz="2300" b="1" dirty="0">
                  <a:solidFill>
                    <a:schemeClr val="tx1"/>
                  </a:solidFill>
                </a:rPr>
                <a:t>Actif</a:t>
              </a:r>
            </a:p>
          </p:txBody>
        </p:sp>
        <p:sp>
          <p:nvSpPr>
            <p:cNvPr id="25" name="Rectangle 8"/>
            <p:cNvSpPr>
              <a:spLocks noChangeArrowheads="1"/>
            </p:cNvSpPr>
            <p:nvPr/>
          </p:nvSpPr>
          <p:spPr bwMode="auto">
            <a:xfrm>
              <a:off x="2148" y="2352"/>
              <a:ext cx="667" cy="2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CA" sz="2300" b="1" dirty="0">
                  <a:solidFill>
                    <a:schemeClr val="tx1"/>
                  </a:solidFill>
                </a:rPr>
                <a:t>Passif</a:t>
              </a:r>
            </a:p>
          </p:txBody>
        </p:sp>
        <p:sp>
          <p:nvSpPr>
            <p:cNvPr id="26" name="Rectangle 9"/>
            <p:cNvSpPr>
              <a:spLocks noChangeArrowheads="1"/>
            </p:cNvSpPr>
            <p:nvPr/>
          </p:nvSpPr>
          <p:spPr bwMode="auto">
            <a:xfrm>
              <a:off x="802" y="2064"/>
              <a:ext cx="2250" cy="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CA" sz="2000" b="1" dirty="0">
                  <a:solidFill>
                    <a:schemeClr val="tx1"/>
                  </a:solidFill>
                </a:rPr>
                <a:t>Deuxième Banque nationale</a:t>
              </a:r>
            </a:p>
          </p:txBody>
        </p:sp>
      </p:grpSp>
      <p:sp>
        <p:nvSpPr>
          <p:cNvPr id="27" name="Rectangle 10"/>
          <p:cNvSpPr>
            <a:spLocks noChangeArrowheads="1"/>
          </p:cNvSpPr>
          <p:nvPr/>
        </p:nvSpPr>
        <p:spPr bwMode="auto">
          <a:xfrm>
            <a:off x="228600" y="4495800"/>
            <a:ext cx="2057400" cy="64705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92160" tIns="46080" rIns="92160" bIns="4608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fr-CA" dirty="0">
                <a:solidFill>
                  <a:schemeClr val="tx1"/>
                </a:solidFill>
              </a:rPr>
              <a:t>Réserves</a:t>
            </a:r>
            <a:r>
              <a:rPr lang="fr-CA" dirty="0"/>
              <a:t>   </a:t>
            </a:r>
            <a:r>
              <a:rPr lang="fr-CA" dirty="0">
                <a:solidFill>
                  <a:schemeClr val="tx1"/>
                </a:solidFill>
              </a:rPr>
              <a:t>9,00 $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fr-CA" dirty="0">
                <a:solidFill>
                  <a:schemeClr val="tx1"/>
                </a:solidFill>
              </a:rPr>
              <a:t>Prêts        81,00 $</a:t>
            </a:r>
          </a:p>
        </p:txBody>
      </p:sp>
      <p:sp>
        <p:nvSpPr>
          <p:cNvPr id="28" name="Rectangle 11"/>
          <p:cNvSpPr>
            <a:spLocks noChangeArrowheads="1"/>
          </p:cNvSpPr>
          <p:nvPr/>
        </p:nvSpPr>
        <p:spPr bwMode="auto">
          <a:xfrm>
            <a:off x="2438400" y="4495800"/>
            <a:ext cx="1879605" cy="37005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fr-CA" dirty="0">
                <a:solidFill>
                  <a:schemeClr val="tx1"/>
                </a:solidFill>
              </a:rPr>
              <a:t>Dépôts	90,00 $</a:t>
            </a:r>
          </a:p>
        </p:txBody>
      </p:sp>
      <p:sp>
        <p:nvSpPr>
          <p:cNvPr id="29" name="Rectangle 17"/>
          <p:cNvSpPr>
            <a:spLocks noChangeArrowheads="1"/>
          </p:cNvSpPr>
          <p:nvPr/>
        </p:nvSpPr>
        <p:spPr bwMode="auto">
          <a:xfrm>
            <a:off x="4953000" y="3429000"/>
            <a:ext cx="357187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CA" sz="2000" b="1" dirty="0">
                <a:solidFill>
                  <a:schemeClr val="tx1"/>
                </a:solidFill>
              </a:rPr>
              <a:t>Troisième Banque nationale</a:t>
            </a:r>
          </a:p>
        </p:txBody>
      </p:sp>
      <p:sp>
        <p:nvSpPr>
          <p:cNvPr id="30" name="Line 13"/>
          <p:cNvSpPr>
            <a:spLocks noChangeShapeType="1"/>
          </p:cNvSpPr>
          <p:nvPr/>
        </p:nvSpPr>
        <p:spPr bwMode="auto">
          <a:xfrm>
            <a:off x="4724400" y="4343400"/>
            <a:ext cx="3810000" cy="0"/>
          </a:xfrm>
          <a:prstGeom prst="line">
            <a:avLst/>
          </a:prstGeom>
          <a:noFill/>
          <a:ln w="254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1" name="Line 14"/>
          <p:cNvSpPr>
            <a:spLocks noChangeShapeType="1"/>
          </p:cNvSpPr>
          <p:nvPr/>
        </p:nvSpPr>
        <p:spPr bwMode="auto">
          <a:xfrm flipH="1">
            <a:off x="6705600" y="3810000"/>
            <a:ext cx="0" cy="2057400"/>
          </a:xfrm>
          <a:prstGeom prst="line">
            <a:avLst/>
          </a:prstGeom>
          <a:noFill/>
          <a:ln w="254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2" name="Rectangle 15"/>
          <p:cNvSpPr>
            <a:spLocks noChangeArrowheads="1"/>
          </p:cNvSpPr>
          <p:nvPr/>
        </p:nvSpPr>
        <p:spPr bwMode="auto">
          <a:xfrm>
            <a:off x="5257800" y="3886200"/>
            <a:ext cx="841554" cy="44700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CA" sz="2300" b="1" dirty="0">
                <a:solidFill>
                  <a:schemeClr val="tx1"/>
                </a:solidFill>
              </a:rPr>
              <a:t>Actif</a:t>
            </a:r>
          </a:p>
        </p:txBody>
      </p:sp>
      <p:sp>
        <p:nvSpPr>
          <p:cNvPr id="33" name="Rectangle 16"/>
          <p:cNvSpPr>
            <a:spLocks noChangeArrowheads="1"/>
          </p:cNvSpPr>
          <p:nvPr/>
        </p:nvSpPr>
        <p:spPr bwMode="auto">
          <a:xfrm>
            <a:off x="7086600" y="3886200"/>
            <a:ext cx="1058154" cy="44700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CA" sz="2300" b="1" dirty="0">
                <a:solidFill>
                  <a:schemeClr val="tx1"/>
                </a:solidFill>
              </a:rPr>
              <a:t>Passif</a:t>
            </a:r>
          </a:p>
        </p:txBody>
      </p:sp>
      <p:sp>
        <p:nvSpPr>
          <p:cNvPr id="34" name="Rectangle 18"/>
          <p:cNvSpPr>
            <a:spLocks noChangeArrowheads="1"/>
          </p:cNvSpPr>
          <p:nvPr/>
        </p:nvSpPr>
        <p:spPr bwMode="auto">
          <a:xfrm>
            <a:off x="4572000" y="4495800"/>
            <a:ext cx="2072228" cy="64705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fr-CA" dirty="0">
                <a:solidFill>
                  <a:schemeClr val="tx1"/>
                </a:solidFill>
              </a:rPr>
              <a:t>Réserves</a:t>
            </a:r>
            <a:r>
              <a:rPr lang="fr-CA" dirty="0"/>
              <a:t>    </a:t>
            </a:r>
            <a:r>
              <a:rPr lang="fr-CA" dirty="0">
                <a:solidFill>
                  <a:schemeClr val="tx1"/>
                </a:solidFill>
              </a:rPr>
              <a:t>8,10 $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fr-CA" dirty="0">
                <a:solidFill>
                  <a:schemeClr val="tx1"/>
                </a:solidFill>
              </a:rPr>
              <a:t>Prêts         72,90 $</a:t>
            </a:r>
          </a:p>
        </p:txBody>
      </p:sp>
      <p:sp>
        <p:nvSpPr>
          <p:cNvPr id="35" name="Rectangle 19"/>
          <p:cNvSpPr>
            <a:spLocks noChangeArrowheads="1"/>
          </p:cNvSpPr>
          <p:nvPr/>
        </p:nvSpPr>
        <p:spPr bwMode="auto">
          <a:xfrm>
            <a:off x="6781800" y="4495800"/>
            <a:ext cx="1879605" cy="61628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fr-CA" dirty="0">
                <a:solidFill>
                  <a:schemeClr val="tx1"/>
                </a:solidFill>
              </a:rPr>
              <a:t>Dépôts	81,00 $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endParaRPr lang="fr-CA" sz="1600" b="1" dirty="0">
              <a:solidFill>
                <a:schemeClr val="tx1"/>
              </a:solidFill>
            </a:endParaRPr>
          </a:p>
        </p:txBody>
      </p:sp>
      <p:sp>
        <p:nvSpPr>
          <p:cNvPr id="21" name="Line 20"/>
          <p:cNvSpPr>
            <a:spLocks noChangeShapeType="1"/>
          </p:cNvSpPr>
          <p:nvPr/>
        </p:nvSpPr>
        <p:spPr bwMode="auto">
          <a:xfrm flipV="1">
            <a:off x="8077200" y="4800600"/>
            <a:ext cx="0" cy="609600"/>
          </a:xfrm>
          <a:prstGeom prst="line">
            <a:avLst/>
          </a:prstGeom>
          <a:noFill/>
          <a:ln w="38160">
            <a:solidFill>
              <a:schemeClr val="accent2"/>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2" name="Cadre 21"/>
          <p:cNvSpPr/>
          <p:nvPr/>
        </p:nvSpPr>
        <p:spPr>
          <a:xfrm>
            <a:off x="1219200" y="4800600"/>
            <a:ext cx="1066800" cy="381000"/>
          </a:xfrm>
          <a:prstGeom prst="frame">
            <a:avLst/>
          </a:prstGeom>
          <a:solidFill>
            <a:schemeClr val="accent2"/>
          </a:solidFill>
          <a:ln w="6350">
            <a:solidFill>
              <a:schemeClr val="accent2">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cxnSp>
        <p:nvCxnSpPr>
          <p:cNvPr id="38" name="Connecteur droit 37"/>
          <p:cNvCxnSpPr/>
          <p:nvPr/>
        </p:nvCxnSpPr>
        <p:spPr>
          <a:xfrm>
            <a:off x="1752600" y="5410200"/>
            <a:ext cx="6324600" cy="1588"/>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4" name="Connecteur droit 43"/>
          <p:cNvCxnSpPr/>
          <p:nvPr/>
        </p:nvCxnSpPr>
        <p:spPr>
          <a:xfrm rot="5400000">
            <a:off x="1639094" y="5295106"/>
            <a:ext cx="228600" cy="1588"/>
          </a:xfrm>
          <a:prstGeom prst="line">
            <a:avLst/>
          </a:prstGeom>
          <a:ln>
            <a:solidFill>
              <a:srgbClr val="BD596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0913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25</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Le multiplicateur monétaire (suite)</a:t>
            </a:r>
          </a:p>
          <a:p>
            <a:pPr marL="180975" lvl="1" indent="0">
              <a:buNone/>
            </a:pPr>
            <a:r>
              <a:rPr lang="fr-CA" sz="2600" b="1" dirty="0"/>
              <a:t> </a:t>
            </a:r>
          </a:p>
        </p:txBody>
      </p:sp>
      <p:grpSp>
        <p:nvGrpSpPr>
          <p:cNvPr id="2" name="Group 9"/>
          <p:cNvGrpSpPr>
            <a:grpSpLocks/>
          </p:cNvGrpSpPr>
          <p:nvPr/>
        </p:nvGrpSpPr>
        <p:grpSpPr bwMode="auto">
          <a:xfrm>
            <a:off x="1346348" y="3764632"/>
            <a:ext cx="5199063" cy="1731963"/>
            <a:chOff x="720" y="2240"/>
            <a:chExt cx="3275" cy="1091"/>
          </a:xfrm>
        </p:grpSpPr>
        <p:sp>
          <p:nvSpPr>
            <p:cNvPr id="22" name="Rectangle 10"/>
            <p:cNvSpPr>
              <a:spLocks noChangeArrowheads="1"/>
            </p:cNvSpPr>
            <p:nvPr/>
          </p:nvSpPr>
          <p:spPr bwMode="auto">
            <a:xfrm>
              <a:off x="720" y="2968"/>
              <a:ext cx="3276" cy="3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p>
              <a:pPr algn="ctr">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CA" sz="3200" b="1">
                  <a:solidFill>
                    <a:schemeClr val="tx1"/>
                  </a:solidFill>
                </a:rPr>
                <a:t>.                   .</a:t>
              </a:r>
            </a:p>
          </p:txBody>
        </p:sp>
        <p:sp>
          <p:nvSpPr>
            <p:cNvPr id="37" name="Rectangle 11"/>
            <p:cNvSpPr>
              <a:spLocks noChangeArrowheads="1"/>
            </p:cNvSpPr>
            <p:nvPr/>
          </p:nvSpPr>
          <p:spPr bwMode="auto">
            <a:xfrm>
              <a:off x="720" y="2604"/>
              <a:ext cx="3276" cy="3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p>
              <a:pPr algn="ctr">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CA" sz="3200" b="1">
                  <a:solidFill>
                    <a:schemeClr val="tx1"/>
                  </a:solidFill>
                </a:rPr>
                <a:t>.                   .</a:t>
              </a:r>
            </a:p>
          </p:txBody>
        </p:sp>
        <p:sp>
          <p:nvSpPr>
            <p:cNvPr id="38" name="Rectangle 12"/>
            <p:cNvSpPr>
              <a:spLocks noChangeArrowheads="1"/>
            </p:cNvSpPr>
            <p:nvPr/>
          </p:nvSpPr>
          <p:spPr bwMode="auto">
            <a:xfrm>
              <a:off x="720" y="2240"/>
              <a:ext cx="3276" cy="3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p>
              <a:pPr algn="ctr">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CA" sz="3200" b="1">
                  <a:solidFill>
                    <a:schemeClr val="tx1"/>
                  </a:solidFill>
                </a:rPr>
                <a:t>.                   .</a:t>
              </a:r>
            </a:p>
          </p:txBody>
        </p:sp>
      </p:grpSp>
      <p:sp>
        <p:nvSpPr>
          <p:cNvPr id="39" name="Rectangle 28"/>
          <p:cNvSpPr>
            <a:spLocks noChangeArrowheads="1"/>
          </p:cNvSpPr>
          <p:nvPr/>
        </p:nvSpPr>
        <p:spPr bwMode="auto">
          <a:xfrm>
            <a:off x="304800" y="2362200"/>
            <a:ext cx="8640960" cy="1447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p>
            <a:pPr>
              <a:spcBef>
                <a:spcPct val="20000"/>
              </a:spcBef>
              <a:spcAft>
                <a:spcPct val="20000"/>
              </a:spcAft>
              <a:tabLst>
                <a:tab pos="0" algn="l"/>
                <a:tab pos="4572000" algn="r"/>
                <a:tab pos="5902325" algn="r"/>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fr-CA" sz="2000" dirty="0">
                <a:solidFill>
                  <a:schemeClr val="tx1"/>
                </a:solidFill>
              </a:rPr>
              <a:t>Dépôt initial	=	100,00 $</a:t>
            </a:r>
          </a:p>
          <a:p>
            <a:pPr>
              <a:spcBef>
                <a:spcPct val="20000"/>
              </a:spcBef>
              <a:spcAft>
                <a:spcPct val="20000"/>
              </a:spcAft>
              <a:tabLst>
                <a:tab pos="0" algn="l"/>
                <a:tab pos="4572000" algn="r"/>
                <a:tab pos="5902325" algn="r"/>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fr-CA" sz="2000" dirty="0">
                <a:solidFill>
                  <a:schemeClr val="tx1"/>
                </a:solidFill>
              </a:rPr>
              <a:t>Prêt de la Première Banque nationale	=	       90,00 $ [= 0,9 × 100 $]</a:t>
            </a:r>
          </a:p>
          <a:p>
            <a:pPr>
              <a:spcBef>
                <a:spcPct val="20000"/>
              </a:spcBef>
              <a:spcAft>
                <a:spcPct val="20000"/>
              </a:spcAft>
              <a:tabLst>
                <a:tab pos="0" algn="l"/>
                <a:tab pos="4572000" algn="r"/>
                <a:tab pos="5902325" algn="r"/>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fr-CA" sz="2000" dirty="0">
                <a:solidFill>
                  <a:schemeClr val="tx1"/>
                </a:solidFill>
              </a:rPr>
              <a:t>Prêt de la Deuxième Banque nationale	=	       81,00 </a:t>
            </a:r>
            <a:r>
              <a:rPr lang="fr-CA" sz="2000" dirty="0"/>
              <a:t>$ [= 0,9 × 90 $]</a:t>
            </a:r>
          </a:p>
          <a:p>
            <a:pPr>
              <a:spcBef>
                <a:spcPct val="20000"/>
              </a:spcBef>
              <a:spcAft>
                <a:spcPct val="20000"/>
              </a:spcAft>
              <a:tabLst>
                <a:tab pos="0" algn="l"/>
                <a:tab pos="4572000" algn="r"/>
                <a:tab pos="5902325" algn="r"/>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fr-CA" sz="2000" dirty="0">
                <a:solidFill>
                  <a:schemeClr val="tx1"/>
                </a:solidFill>
              </a:rPr>
              <a:t>Prêt de la Troisième Banque nationale	=	       72,90 </a:t>
            </a:r>
            <a:r>
              <a:rPr lang="fr-CA" sz="2000" dirty="0"/>
              <a:t>$ [= 0,9 × 81 $]</a:t>
            </a:r>
          </a:p>
          <a:p>
            <a:pPr>
              <a:spcBef>
                <a:spcPct val="20000"/>
              </a:spcBef>
              <a:spcAft>
                <a:spcPct val="20000"/>
              </a:spcAft>
              <a:tabLst>
                <a:tab pos="0" algn="l"/>
                <a:tab pos="4572000" algn="r"/>
                <a:tab pos="5902325" algn="r"/>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fr-CA" sz="1800" b="1" dirty="0">
                <a:solidFill>
                  <a:schemeClr val="tx1"/>
                </a:solidFill>
              </a:rPr>
              <a:t> 		</a:t>
            </a:r>
          </a:p>
          <a:p>
            <a:pPr>
              <a:spcBef>
                <a:spcPct val="20000"/>
              </a:spcBef>
              <a:spcAft>
                <a:spcPct val="20000"/>
              </a:spcAft>
              <a:tabLst>
                <a:tab pos="0" algn="l"/>
                <a:tab pos="4572000" algn="r"/>
                <a:tab pos="5902325" algn="r"/>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endParaRPr lang="fr-CA" sz="1800" b="1" dirty="0">
              <a:solidFill>
                <a:schemeClr val="tx1"/>
              </a:solidFill>
            </a:endParaRPr>
          </a:p>
          <a:p>
            <a:pPr>
              <a:spcBef>
                <a:spcPct val="20000"/>
              </a:spcBef>
              <a:spcAft>
                <a:spcPct val="20000"/>
              </a:spcAft>
              <a:tabLst>
                <a:tab pos="0" algn="l"/>
                <a:tab pos="4572000" algn="r"/>
                <a:tab pos="5902325" algn="r"/>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endParaRPr lang="fr-CA" sz="1800" b="1" dirty="0">
              <a:solidFill>
                <a:schemeClr val="tx1"/>
              </a:solidFill>
            </a:endParaRPr>
          </a:p>
          <a:p>
            <a:pPr>
              <a:spcBef>
                <a:spcPct val="20000"/>
              </a:spcBef>
              <a:spcAft>
                <a:spcPct val="20000"/>
              </a:spcAft>
              <a:tabLst>
                <a:tab pos="0" algn="l"/>
                <a:tab pos="4572000" algn="r"/>
                <a:tab pos="5902325" algn="r"/>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endParaRPr lang="fr-CA" sz="2000" b="1" dirty="0">
              <a:solidFill>
                <a:schemeClr val="tx1"/>
              </a:solidFill>
            </a:endParaRPr>
          </a:p>
          <a:p>
            <a:pPr>
              <a:spcBef>
                <a:spcPct val="20000"/>
              </a:spcBef>
              <a:spcAft>
                <a:spcPct val="20000"/>
              </a:spcAft>
              <a:tabLst>
                <a:tab pos="0" algn="l"/>
                <a:tab pos="4572000" algn="r"/>
                <a:tab pos="5902325" algn="r"/>
                <a:tab pos="5943600" algn="l"/>
                <a:tab pos="6400800" algn="l"/>
                <a:tab pos="6858000" algn="l"/>
                <a:tab pos="7315200" algn="l"/>
                <a:tab pos="7772400" algn="l"/>
                <a:tab pos="8229600" algn="l"/>
                <a:tab pos="8686800" algn="l"/>
                <a:tab pos="9144000" algn="l"/>
                <a:tab pos="9432925" algn="l"/>
                <a:tab pos="9882188" algn="l"/>
                <a:tab pos="10331450" algn="l"/>
                <a:tab pos="10780713" algn="l"/>
              </a:tabLst>
            </a:pPr>
            <a:r>
              <a:rPr lang="fr-CA" sz="2000" dirty="0">
                <a:solidFill>
                  <a:schemeClr val="tx1"/>
                </a:solidFill>
              </a:rPr>
              <a:t>Offre totale de monnaie	=	1 000,00 $</a:t>
            </a:r>
          </a:p>
        </p:txBody>
      </p:sp>
      <p:sp>
        <p:nvSpPr>
          <p:cNvPr id="40" name="Line 29"/>
          <p:cNvSpPr>
            <a:spLocks noChangeShapeType="1"/>
          </p:cNvSpPr>
          <p:nvPr/>
        </p:nvSpPr>
        <p:spPr bwMode="auto">
          <a:xfrm>
            <a:off x="889148" y="5066382"/>
            <a:ext cx="5200650" cy="1588"/>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1" name="Line 32"/>
          <p:cNvSpPr>
            <a:spLocks noChangeShapeType="1"/>
          </p:cNvSpPr>
          <p:nvPr/>
        </p:nvSpPr>
        <p:spPr bwMode="auto">
          <a:xfrm>
            <a:off x="889148" y="2316832"/>
            <a:ext cx="1588" cy="50800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2" name="Line 33"/>
          <p:cNvSpPr>
            <a:spLocks noChangeShapeType="1"/>
          </p:cNvSpPr>
          <p:nvPr/>
        </p:nvSpPr>
        <p:spPr bwMode="auto">
          <a:xfrm>
            <a:off x="7594748" y="2316832"/>
            <a:ext cx="1588" cy="50800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3" name="Line 34"/>
          <p:cNvSpPr>
            <a:spLocks noChangeShapeType="1"/>
          </p:cNvSpPr>
          <p:nvPr/>
        </p:nvSpPr>
        <p:spPr bwMode="auto">
          <a:xfrm>
            <a:off x="889148" y="2824832"/>
            <a:ext cx="1588" cy="57785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4" name="Line 35"/>
          <p:cNvSpPr>
            <a:spLocks noChangeShapeType="1"/>
          </p:cNvSpPr>
          <p:nvPr/>
        </p:nvSpPr>
        <p:spPr bwMode="auto">
          <a:xfrm>
            <a:off x="7594748" y="2824832"/>
            <a:ext cx="1588" cy="57785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5" name="Line 36"/>
          <p:cNvSpPr>
            <a:spLocks noChangeShapeType="1"/>
          </p:cNvSpPr>
          <p:nvPr/>
        </p:nvSpPr>
        <p:spPr bwMode="auto">
          <a:xfrm>
            <a:off x="889148" y="3402682"/>
            <a:ext cx="1588" cy="57785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6" name="Line 37"/>
          <p:cNvSpPr>
            <a:spLocks noChangeShapeType="1"/>
          </p:cNvSpPr>
          <p:nvPr/>
        </p:nvSpPr>
        <p:spPr bwMode="auto">
          <a:xfrm>
            <a:off x="7594748" y="3402682"/>
            <a:ext cx="1588" cy="57785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7" name="Line 38"/>
          <p:cNvSpPr>
            <a:spLocks noChangeShapeType="1"/>
          </p:cNvSpPr>
          <p:nvPr/>
        </p:nvSpPr>
        <p:spPr bwMode="auto">
          <a:xfrm>
            <a:off x="889148" y="3980532"/>
            <a:ext cx="1588" cy="57785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8" name="Line 39"/>
          <p:cNvSpPr>
            <a:spLocks noChangeShapeType="1"/>
          </p:cNvSpPr>
          <p:nvPr/>
        </p:nvSpPr>
        <p:spPr bwMode="auto">
          <a:xfrm>
            <a:off x="7594748" y="3980532"/>
            <a:ext cx="1588" cy="57785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9" name="Line 40"/>
          <p:cNvSpPr>
            <a:spLocks noChangeShapeType="1"/>
          </p:cNvSpPr>
          <p:nvPr/>
        </p:nvSpPr>
        <p:spPr bwMode="auto">
          <a:xfrm>
            <a:off x="889148" y="4558382"/>
            <a:ext cx="1588" cy="50800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0" name="Line 41"/>
          <p:cNvSpPr>
            <a:spLocks noChangeShapeType="1"/>
          </p:cNvSpPr>
          <p:nvPr/>
        </p:nvSpPr>
        <p:spPr bwMode="auto">
          <a:xfrm>
            <a:off x="7594748" y="4558382"/>
            <a:ext cx="1588" cy="50800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1" name="Line 42"/>
          <p:cNvSpPr>
            <a:spLocks noChangeShapeType="1"/>
          </p:cNvSpPr>
          <p:nvPr/>
        </p:nvSpPr>
        <p:spPr bwMode="auto">
          <a:xfrm>
            <a:off x="6089798" y="5066382"/>
            <a:ext cx="342900" cy="1588"/>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2" name="Line 43"/>
          <p:cNvSpPr>
            <a:spLocks noChangeShapeType="1"/>
          </p:cNvSpPr>
          <p:nvPr/>
        </p:nvSpPr>
        <p:spPr bwMode="auto">
          <a:xfrm>
            <a:off x="6432698" y="5066382"/>
            <a:ext cx="1162050" cy="1588"/>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3" name="Line 44"/>
          <p:cNvSpPr>
            <a:spLocks noChangeShapeType="1"/>
          </p:cNvSpPr>
          <p:nvPr/>
        </p:nvSpPr>
        <p:spPr bwMode="auto">
          <a:xfrm flipV="1">
            <a:off x="381000" y="5562600"/>
            <a:ext cx="7162800" cy="0"/>
          </a:xfrm>
          <a:prstGeom prst="line">
            <a:avLst/>
          </a:prstGeom>
          <a:noFill/>
          <a:ln w="254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Tree>
    <p:extLst>
      <p:ext uri="{BB962C8B-B14F-4D97-AF65-F5344CB8AC3E}">
        <p14:creationId xmlns:p14="http://schemas.microsoft.com/office/powerpoint/2010/main" val="3908975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26</a:t>
            </a:fld>
            <a:endParaRPr lang="fr-CA" dirty="0"/>
          </a:p>
        </p:txBody>
      </p:sp>
      <p:sp>
        <p:nvSpPr>
          <p:cNvPr id="8" name="Espace réservé du contenu 7"/>
          <p:cNvSpPr>
            <a:spLocks noGrp="1"/>
          </p:cNvSpPr>
          <p:nvPr>
            <p:ph sz="quarter" idx="12"/>
          </p:nvPr>
        </p:nvSpPr>
        <p:spPr>
          <a:xfrm>
            <a:off x="152400" y="1676400"/>
            <a:ext cx="8781535" cy="4449775"/>
          </a:xfrm>
        </p:spPr>
        <p:txBody>
          <a:bodyPr/>
          <a:lstStyle/>
          <a:p>
            <a:pPr marL="180975" lvl="1" indent="0">
              <a:buNone/>
            </a:pPr>
            <a:r>
              <a:rPr lang="fr-CA" sz="2600" b="1" dirty="0"/>
              <a:t>Le multiplicateur monétaire (suite)</a:t>
            </a:r>
          </a:p>
          <a:p>
            <a:pPr lvl="1"/>
            <a:r>
              <a:rPr lang="fr-CA" dirty="0"/>
              <a:t>Dans l’exemple, avec 100 $ de réserves, on parvient à générer 1 000 $ de monnaie.</a:t>
            </a:r>
          </a:p>
          <a:p>
            <a:pPr lvl="1"/>
            <a:r>
              <a:rPr lang="fr-CA" dirty="0"/>
              <a:t>Le multiplicateur monétaire est l’inverse du coefficient de réserve. Ainsi, dans notre exemple :</a:t>
            </a:r>
          </a:p>
          <a:p>
            <a:pPr lvl="2"/>
            <a:r>
              <a:rPr lang="fr-CA" dirty="0"/>
              <a:t>Coefficient de réserve : R = 1/10 = 0,10.</a:t>
            </a:r>
          </a:p>
          <a:p>
            <a:pPr lvl="2"/>
            <a:r>
              <a:rPr lang="fr-CA" dirty="0"/>
              <a:t>Donc, le multiplicateur monétaire : m = 10.</a:t>
            </a:r>
          </a:p>
          <a:p>
            <a:pPr lvl="2"/>
            <a:r>
              <a:rPr lang="fr-CA" dirty="0"/>
              <a:t>Chaque dollar de réserve génère 10 $ de monnaie.</a:t>
            </a:r>
          </a:p>
        </p:txBody>
      </p:sp>
    </p:spTree>
    <p:extLst>
      <p:ext uri="{BB962C8B-B14F-4D97-AF65-F5344CB8AC3E}">
        <p14:creationId xmlns:p14="http://schemas.microsoft.com/office/powerpoint/2010/main" val="23092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27</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Le multiplicateur monétaire (suite)</a:t>
            </a:r>
          </a:p>
          <a:p>
            <a:pPr lvl="1"/>
            <a:r>
              <a:rPr lang="fr-CA" dirty="0"/>
              <a:t>On peut conclure que plus le coefficient de réserve est élevé, moins les banques seront en mesure de faire      des prêts et plus le multiplicateur monétaire </a:t>
            </a:r>
            <a:br>
              <a:rPr lang="fr-CA" dirty="0"/>
            </a:br>
            <a:r>
              <a:rPr lang="fr-CA" dirty="0"/>
              <a:t>sera faible.</a:t>
            </a:r>
          </a:p>
          <a:p>
            <a:pPr lvl="1"/>
            <a:r>
              <a:rPr lang="fr-CA" dirty="0"/>
              <a:t>Lorsque le coefficient de réserve est égal à 100 %, soit 1, le multiplicateur monétaire est également de 1, c’est-à-dire que les banques ne consentent pas de prêts et ne créent pas de monnaie.</a:t>
            </a:r>
          </a:p>
        </p:txBody>
      </p:sp>
    </p:spTree>
    <p:extLst>
      <p:ext uri="{BB962C8B-B14F-4D97-AF65-F5344CB8AC3E}">
        <p14:creationId xmlns:p14="http://schemas.microsoft.com/office/powerpoint/2010/main" val="817814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28</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Le capital des banques, l’effet de levier financier      et la crise financière de 2007-2009</a:t>
            </a:r>
          </a:p>
          <a:p>
            <a:pPr lvl="1"/>
            <a:r>
              <a:rPr lang="fr-CA" dirty="0"/>
              <a:t>Dans les sections précédentes, le fonctionnement         des banques a été expliqué de façon très simplifiée.</a:t>
            </a:r>
          </a:p>
          <a:p>
            <a:pPr lvl="1"/>
            <a:r>
              <a:rPr lang="fr-CA" dirty="0"/>
              <a:t>D’un angle plus réaliste, une banque obtient des ressources financières non seulement en acceptant      des dépôts, mais aussi en émettant des capitaux propres (actions) et des titres de créance (obligations).</a:t>
            </a:r>
          </a:p>
        </p:txBody>
      </p:sp>
    </p:spTree>
    <p:extLst>
      <p:ext uri="{BB962C8B-B14F-4D97-AF65-F5344CB8AC3E}">
        <p14:creationId xmlns:p14="http://schemas.microsoft.com/office/powerpoint/2010/main" val="6880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29</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000" b="1" dirty="0"/>
              <a:t>Le capital des banques, l’effet de levier financier et la crise financière de 2007-2009 (suite)</a:t>
            </a:r>
          </a:p>
        </p:txBody>
      </p:sp>
      <p:graphicFrame>
        <p:nvGraphicFramePr>
          <p:cNvPr id="2" name="Table 1"/>
          <p:cNvGraphicFramePr>
            <a:graphicFrameLocks noGrp="1"/>
          </p:cNvGraphicFramePr>
          <p:nvPr>
            <p:extLst>
              <p:ext uri="{D42A27DB-BD31-4B8C-83A1-F6EECF244321}">
                <p14:modId xmlns:p14="http://schemas.microsoft.com/office/powerpoint/2010/main" val="3818195942"/>
              </p:ext>
            </p:extLst>
          </p:nvPr>
        </p:nvGraphicFramePr>
        <p:xfrm>
          <a:off x="611560" y="2420888"/>
          <a:ext cx="7772400" cy="3537374"/>
        </p:xfrm>
        <a:graphic>
          <a:graphicData uri="http://schemas.openxmlformats.org/drawingml/2006/table">
            <a:tbl>
              <a:tblPr firstRow="1" bandRow="1">
                <a:tableStyleId>{2D5ABB26-0587-4C30-8999-92F81FD0307C}</a:tableStyleId>
              </a:tblPr>
              <a:tblGrid>
                <a:gridCol w="1419308">
                  <a:extLst>
                    <a:ext uri="{9D8B030D-6E8A-4147-A177-3AD203B41FA5}">
                      <a16:colId xmlns:a16="http://schemas.microsoft.com/office/drawing/2014/main" val="20000"/>
                    </a:ext>
                  </a:extLst>
                </a:gridCol>
                <a:gridCol w="946205">
                  <a:extLst>
                    <a:ext uri="{9D8B030D-6E8A-4147-A177-3AD203B41FA5}">
                      <a16:colId xmlns:a16="http://schemas.microsoft.com/office/drawing/2014/main" val="20001"/>
                    </a:ext>
                  </a:extLst>
                </a:gridCol>
                <a:gridCol w="540689">
                  <a:extLst>
                    <a:ext uri="{9D8B030D-6E8A-4147-A177-3AD203B41FA5}">
                      <a16:colId xmlns:a16="http://schemas.microsoft.com/office/drawing/2014/main" val="20002"/>
                    </a:ext>
                  </a:extLst>
                </a:gridCol>
                <a:gridCol w="3530657">
                  <a:extLst>
                    <a:ext uri="{9D8B030D-6E8A-4147-A177-3AD203B41FA5}">
                      <a16:colId xmlns:a16="http://schemas.microsoft.com/office/drawing/2014/main" val="20003"/>
                    </a:ext>
                  </a:extLst>
                </a:gridCol>
                <a:gridCol w="1335541">
                  <a:extLst>
                    <a:ext uri="{9D8B030D-6E8A-4147-A177-3AD203B41FA5}">
                      <a16:colId xmlns:a16="http://schemas.microsoft.com/office/drawing/2014/main" val="20004"/>
                    </a:ext>
                  </a:extLst>
                </a:gridCol>
              </a:tblGrid>
              <a:tr h="408366">
                <a:tc gridSpan="5">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fr-CA" b="1" u="sng" dirty="0"/>
                        <a:t>Banque Nationale Plus Réaliste</a:t>
                      </a:r>
                    </a:p>
                  </a:txBody>
                  <a:tcPr anchor="ctr"/>
                </a:tc>
                <a:tc hMerge="1">
                  <a:txBody>
                    <a:bodyPr/>
                    <a:lstStyle/>
                    <a:p>
                      <a:endParaRPr lang="fr-CA" sz="1600" b="1" noProof="0" dirty="0">
                        <a:latin typeface="Arial"/>
                        <a:cs typeface="Arial"/>
                      </a:endParaRPr>
                    </a:p>
                  </a:txBody>
                  <a:tcPr anchor="ctr"/>
                </a:tc>
                <a:tc hMerge="1">
                  <a:txBody>
                    <a:bodyPr/>
                    <a:lstStyle/>
                    <a:p>
                      <a:endParaRPr lang="fr-CA" sz="1600" b="1" noProof="0" dirty="0">
                        <a:latin typeface="Arial"/>
                        <a:cs typeface="Arial"/>
                      </a:endParaRP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A" sz="1600" b="1" u="sng" noProof="0" dirty="0">
                        <a:latin typeface="Arial"/>
                        <a:cs typeface="Arial"/>
                      </a:endParaRP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A" sz="1600" b="1" noProof="0" dirty="0">
                        <a:latin typeface="Arial"/>
                        <a:cs typeface="Arial"/>
                      </a:endParaRPr>
                    </a:p>
                  </a:txBody>
                  <a:tcPr anchor="ctr"/>
                </a:tc>
                <a:extLst>
                  <a:ext uri="{0D108BD9-81ED-4DB2-BD59-A6C34878D82A}">
                    <a16:rowId xmlns:a16="http://schemas.microsoft.com/office/drawing/2014/main" val="10000"/>
                  </a:ext>
                </a:extLst>
              </a:tr>
              <a:tr h="408366">
                <a:tc>
                  <a:txBody>
                    <a:bodyPr/>
                    <a:lstStyle/>
                    <a:p>
                      <a:r>
                        <a:rPr lang="fr-CA" sz="1600" b="1" u="sng" noProof="0" dirty="0">
                          <a:latin typeface="Arial"/>
                          <a:cs typeface="Arial"/>
                        </a:rPr>
                        <a:t>Actif</a:t>
                      </a:r>
                    </a:p>
                  </a:txBody>
                  <a:tcPr anchor="ctr"/>
                </a:tc>
                <a:tc>
                  <a:txBody>
                    <a:bodyPr/>
                    <a:lstStyle/>
                    <a:p>
                      <a:endParaRPr lang="fr-CA" sz="1600" b="1" noProof="0" dirty="0">
                        <a:latin typeface="Arial"/>
                        <a:cs typeface="Arial"/>
                      </a:endParaRPr>
                    </a:p>
                  </a:txBody>
                  <a:tcPr anchor="ctr"/>
                </a:tc>
                <a:tc>
                  <a:txBody>
                    <a:bodyPr/>
                    <a:lstStyle/>
                    <a:p>
                      <a:endParaRPr lang="fr-CA" sz="1600" b="1" noProof="0" dirty="0">
                        <a:latin typeface="Arial"/>
                        <a:cs typeface="Aria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1600" b="1" u="sng" noProof="0" dirty="0">
                          <a:latin typeface="Arial"/>
                          <a:cs typeface="Arial"/>
                        </a:rPr>
                        <a:t>Passif et capitaux propres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A" sz="1600" b="1" noProof="0">
                        <a:latin typeface="Arial"/>
                        <a:cs typeface="Arial"/>
                      </a:endParaRPr>
                    </a:p>
                  </a:txBody>
                  <a:tcPr anchor="ctr"/>
                </a:tc>
                <a:extLst>
                  <a:ext uri="{0D108BD9-81ED-4DB2-BD59-A6C34878D82A}">
                    <a16:rowId xmlns:a16="http://schemas.microsoft.com/office/drawing/2014/main" val="10001"/>
                  </a:ext>
                </a:extLst>
              </a:tr>
              <a:tr h="502621">
                <a:tc>
                  <a:txBody>
                    <a:bodyPr/>
                    <a:lstStyle/>
                    <a:p>
                      <a:r>
                        <a:rPr lang="fr-CA" sz="1600" noProof="0" dirty="0">
                          <a:latin typeface="Arial"/>
                          <a:cs typeface="Arial"/>
                        </a:rPr>
                        <a:t>Réserves</a:t>
                      </a: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fr-CA" sz="1600" noProof="0" dirty="0">
                          <a:latin typeface="Arial"/>
                          <a:cs typeface="Arial"/>
                        </a:rPr>
                        <a:t>200 $ </a:t>
                      </a: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fr-CA" sz="1600" noProof="0">
                        <a:latin typeface="Arial"/>
                        <a:cs typeface="Aria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1600" noProof="0" dirty="0">
                          <a:latin typeface="Arial"/>
                          <a:cs typeface="Arial"/>
                        </a:rPr>
                        <a:t>Dépôts</a:t>
                      </a: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fr-CA" sz="1600" noProof="0" dirty="0">
                          <a:latin typeface="Arial"/>
                          <a:cs typeface="Arial"/>
                        </a:rPr>
                        <a:t>800 $</a:t>
                      </a:r>
                    </a:p>
                    <a:p>
                      <a:pPr marL="0" marR="0" indent="0" algn="r" defTabSz="914400" rtl="0" eaLnBrk="1" fontAlgn="auto" latinLnBrk="0" hangingPunct="1">
                        <a:lnSpc>
                          <a:spcPct val="100000"/>
                        </a:lnSpc>
                        <a:spcBef>
                          <a:spcPts val="0"/>
                        </a:spcBef>
                        <a:spcAft>
                          <a:spcPts val="0"/>
                        </a:spcAft>
                        <a:buClrTx/>
                        <a:buSzTx/>
                        <a:buFontTx/>
                        <a:buNone/>
                        <a:tabLst/>
                        <a:defRPr/>
                      </a:pPr>
                      <a:endParaRPr lang="fr-CA" sz="1600" noProof="0" dirty="0">
                        <a:latin typeface="Arial"/>
                        <a:cs typeface="Arial"/>
                      </a:endParaRPr>
                    </a:p>
                  </a:txBody>
                  <a:tcPr anchor="ctr"/>
                </a:tc>
                <a:extLst>
                  <a:ext uri="{0D108BD9-81ED-4DB2-BD59-A6C34878D82A}">
                    <a16:rowId xmlns:a16="http://schemas.microsoft.com/office/drawing/2014/main" val="10002"/>
                  </a:ext>
                </a:extLst>
              </a:tr>
              <a:tr h="502621">
                <a:tc>
                  <a:txBody>
                    <a:bodyPr/>
                    <a:lstStyle/>
                    <a:p>
                      <a:r>
                        <a:rPr lang="fr-CA" sz="1600" noProof="0" dirty="0">
                          <a:latin typeface="Arial"/>
                          <a:cs typeface="Arial"/>
                        </a:rPr>
                        <a:t>Prêts</a:t>
                      </a:r>
                    </a:p>
                  </a:txBody>
                  <a:tcPr anchor="ctr"/>
                </a:tc>
                <a:tc>
                  <a:txBody>
                    <a:bodyPr/>
                    <a:lstStyle/>
                    <a:p>
                      <a:pPr algn="r"/>
                      <a:r>
                        <a:rPr lang="fr-CA" sz="1600" noProof="0" dirty="0">
                          <a:latin typeface="Arial"/>
                          <a:cs typeface="Arial"/>
                        </a:rPr>
                        <a:t>700 $</a:t>
                      </a:r>
                    </a:p>
                  </a:txBody>
                  <a:tcPr anchor="ctr"/>
                </a:tc>
                <a:tc>
                  <a:txBody>
                    <a:bodyPr/>
                    <a:lstStyle/>
                    <a:p>
                      <a:pPr algn="r"/>
                      <a:endParaRPr lang="fr-CA" sz="1600" noProof="0">
                        <a:latin typeface="Arial"/>
                        <a:cs typeface="Aria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1600" noProof="0" dirty="0">
                          <a:latin typeface="Arial"/>
                          <a:cs typeface="Arial"/>
                        </a:rPr>
                        <a:t>Dettes</a:t>
                      </a: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fr-CA" sz="1600" noProof="0" dirty="0">
                          <a:latin typeface="Arial"/>
                          <a:cs typeface="Arial"/>
                        </a:rPr>
                        <a:t>150 $</a:t>
                      </a:r>
                    </a:p>
                    <a:p>
                      <a:pPr marL="0" marR="0" indent="0" algn="r" defTabSz="914400" rtl="0" eaLnBrk="1" fontAlgn="auto" latinLnBrk="0" hangingPunct="1">
                        <a:lnSpc>
                          <a:spcPct val="100000"/>
                        </a:lnSpc>
                        <a:spcBef>
                          <a:spcPts val="0"/>
                        </a:spcBef>
                        <a:spcAft>
                          <a:spcPts val="0"/>
                        </a:spcAft>
                        <a:buClrTx/>
                        <a:buSzTx/>
                        <a:buFontTx/>
                        <a:buNone/>
                        <a:tabLst/>
                        <a:defRPr/>
                      </a:pPr>
                      <a:endParaRPr lang="fr-CA" sz="1600" noProof="0" dirty="0">
                        <a:latin typeface="Arial"/>
                        <a:cs typeface="Arial"/>
                      </a:endParaRPr>
                    </a:p>
                  </a:txBody>
                  <a:tcPr anchor="ctr"/>
                </a:tc>
                <a:extLst>
                  <a:ext uri="{0D108BD9-81ED-4DB2-BD59-A6C34878D82A}">
                    <a16:rowId xmlns:a16="http://schemas.microsoft.com/office/drawing/2014/main" val="10003"/>
                  </a:ext>
                </a:extLst>
              </a:tr>
              <a:tr h="7812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1600" noProof="0" dirty="0">
                          <a:latin typeface="Arial"/>
                          <a:cs typeface="Arial"/>
                        </a:rPr>
                        <a:t>Titres</a:t>
                      </a: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fr-CA" sz="1600" noProof="0" dirty="0">
                          <a:latin typeface="Arial"/>
                          <a:cs typeface="Arial"/>
                        </a:rPr>
                        <a:t>100 $</a:t>
                      </a:r>
                    </a:p>
                  </a:txBody>
                  <a:tcPr anchor="ctr">
                    <a:lnB w="12700" cap="flat" cmpd="sng" algn="ctr">
                      <a:solidFill>
                        <a:scrgbClr r="0" g="0" b="0"/>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fr-CA" sz="1600" noProof="0" dirty="0">
                        <a:latin typeface="Arial"/>
                        <a:cs typeface="Aria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1600" noProof="0" dirty="0">
                          <a:latin typeface="Arial"/>
                          <a:cs typeface="Arial"/>
                        </a:rPr>
                        <a:t>Capitaux propres </a:t>
                      </a:r>
                    </a:p>
                    <a:p>
                      <a:pPr marL="0" marR="0" indent="0" algn="l" defTabSz="914400" rtl="0" eaLnBrk="1" fontAlgn="auto" latinLnBrk="0" hangingPunct="1">
                        <a:lnSpc>
                          <a:spcPct val="100000"/>
                        </a:lnSpc>
                        <a:spcBef>
                          <a:spcPts val="0"/>
                        </a:spcBef>
                        <a:spcAft>
                          <a:spcPts val="0"/>
                        </a:spcAft>
                        <a:buClrTx/>
                        <a:buSzTx/>
                        <a:buFontTx/>
                        <a:buNone/>
                        <a:tabLst/>
                        <a:defRPr/>
                      </a:pPr>
                      <a:r>
                        <a:rPr lang="fr-CA" sz="1600" noProof="0" dirty="0">
                          <a:latin typeface="Arial"/>
                          <a:cs typeface="Arial"/>
                        </a:rPr>
                        <a:t>(avoir des actionnaires)</a:t>
                      </a: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fr-CA" sz="1600" noProof="0" dirty="0">
                          <a:latin typeface="Arial"/>
                          <a:cs typeface="Arial"/>
                        </a:rPr>
                        <a:t>50 $</a:t>
                      </a:r>
                    </a:p>
                  </a:txBody>
                  <a:tcPr anchor="ct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r h="7812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1600" noProof="0" dirty="0">
                          <a:latin typeface="Arial"/>
                          <a:cs typeface="Arial"/>
                        </a:rPr>
                        <a:t>Total</a:t>
                      </a: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fr-CA" sz="1600" noProof="0" dirty="0">
                          <a:latin typeface="Arial"/>
                          <a:cs typeface="Arial"/>
                        </a:rPr>
                        <a:t>1000 $</a:t>
                      </a:r>
                    </a:p>
                  </a:txBody>
                  <a:tcPr anchor="ctr">
                    <a:lnT w="12700" cap="flat" cmpd="sng" algn="ctr">
                      <a:solidFill>
                        <a:scrgbClr r="0" g="0" b="0"/>
                      </a:solidFill>
                      <a:prstDash val="solid"/>
                      <a:round/>
                      <a:headEnd type="none" w="med" len="med"/>
                      <a:tailEnd type="none" w="med" len="med"/>
                    </a:lnT>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fr-CA" sz="1600" noProof="0" dirty="0">
                        <a:latin typeface="Arial"/>
                        <a:cs typeface="Aria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1600" noProof="0" dirty="0">
                          <a:latin typeface="Arial"/>
                          <a:cs typeface="Arial"/>
                        </a:rPr>
                        <a:t>Total</a:t>
                      </a: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fr-CA" sz="1600" noProof="0" dirty="0">
                          <a:latin typeface="Arial"/>
                          <a:cs typeface="Arial"/>
                        </a:rPr>
                        <a:t>1000 $</a:t>
                      </a:r>
                    </a:p>
                  </a:txBody>
                  <a:tcPr anchor="ct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29542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Introduction</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a:t>
            </a:fld>
            <a:endParaRPr lang="fr-CA" dirty="0"/>
          </a:p>
        </p:txBody>
      </p:sp>
      <p:sp>
        <p:nvSpPr>
          <p:cNvPr id="8" name="Espace réservé du contenu 7"/>
          <p:cNvSpPr>
            <a:spLocks noGrp="1"/>
          </p:cNvSpPr>
          <p:nvPr>
            <p:ph sz="quarter" idx="12"/>
          </p:nvPr>
        </p:nvSpPr>
        <p:spPr>
          <a:xfrm>
            <a:off x="110944" y="1643050"/>
            <a:ext cx="8804455" cy="4449775"/>
          </a:xfrm>
        </p:spPr>
        <p:txBody>
          <a:bodyPr/>
          <a:lstStyle/>
          <a:p>
            <a:pPr lvl="1"/>
            <a:r>
              <a:rPr lang="fr-CA" dirty="0"/>
              <a:t>Sans moyen de paiement, on s’en remettrait au troc.</a:t>
            </a:r>
          </a:p>
          <a:p>
            <a:pPr lvl="1"/>
            <a:r>
              <a:rPr lang="fr-CA" b="1" dirty="0"/>
              <a:t>Troc</a:t>
            </a:r>
            <a:r>
              <a:rPr lang="fr-CA" dirty="0"/>
              <a:t> : Échange d’un bien ou d’un service contre </a:t>
            </a:r>
            <a:br>
              <a:rPr lang="fr-CA" dirty="0"/>
            </a:br>
            <a:r>
              <a:rPr lang="fr-CA" dirty="0"/>
              <a:t>un autre.</a:t>
            </a:r>
          </a:p>
          <a:p>
            <a:pPr lvl="1"/>
            <a:r>
              <a:rPr lang="fr-CA" dirty="0"/>
              <a:t>Un système économique basé sur le troc ne peut pas allouer ses ressources rares de manière efficace. </a:t>
            </a:r>
          </a:p>
          <a:p>
            <a:pPr lvl="1"/>
            <a:r>
              <a:rPr lang="fr-CA" dirty="0"/>
              <a:t>Dans ce type d’économie, la réalisation d’échanges </a:t>
            </a:r>
            <a:br>
              <a:rPr lang="fr-CA" dirty="0"/>
            </a:br>
            <a:r>
              <a:rPr lang="fr-CA" dirty="0"/>
              <a:t>requiert ce qu’on appelle une « double coïncidence des besoins » − un pur hasard faisant que chacune des deux personnes désire ce que l’autre lui propose. </a:t>
            </a:r>
          </a:p>
        </p:txBody>
      </p:sp>
      <p:sp>
        <p:nvSpPr>
          <p:cNvPr id="9" name="Espace réservé du texte 8"/>
          <p:cNvSpPr>
            <a:spLocks noGrp="1"/>
          </p:cNvSpPr>
          <p:nvPr>
            <p:ph type="body" sz="quarter" idx="13"/>
          </p:nvPr>
        </p:nvSpPr>
        <p:spPr/>
        <p:txBody>
          <a:bodyPr/>
          <a:lstStyle/>
          <a:p>
            <a:r>
              <a:rPr lang="fr-CA" dirty="0"/>
              <a:t>10</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30</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Le capital des banques, l’effet de levier financier         et la crise financière de 2007-2009 (suite)</a:t>
            </a:r>
          </a:p>
          <a:p>
            <a:pPr lvl="1"/>
            <a:r>
              <a:rPr lang="fr-CA" sz="1800" b="1" dirty="0"/>
              <a:t>Capital de la banque </a:t>
            </a:r>
            <a:r>
              <a:rPr lang="fr-CA" sz="1800" dirty="0"/>
              <a:t>(ou capitaux propres ou avoir des actionnaires) : Ressources que les propriétaires d’une banque ont eux-mêmes mises dans l’institution.</a:t>
            </a:r>
          </a:p>
          <a:p>
            <a:pPr lvl="1"/>
            <a:r>
              <a:rPr lang="fr-CA" sz="1800" b="1" dirty="0"/>
              <a:t>Levier financier </a:t>
            </a:r>
            <a:r>
              <a:rPr lang="fr-CA" sz="1800" dirty="0"/>
              <a:t>: Utilisation de fonds empruntés pour compléter les fonds disponibles à des fins d’investissement.</a:t>
            </a:r>
          </a:p>
          <a:p>
            <a:pPr lvl="1"/>
            <a:r>
              <a:rPr lang="fr-CA" sz="1800" b="1" dirty="0"/>
              <a:t>Ratio de levier financier (</a:t>
            </a:r>
            <a:r>
              <a:rPr lang="fr-CA" sz="1800" b="1" dirty="0" err="1"/>
              <a:t>RLF</a:t>
            </a:r>
            <a:r>
              <a:rPr lang="fr-CA" sz="1800" b="1" dirty="0"/>
              <a:t>) </a:t>
            </a:r>
            <a:r>
              <a:rPr lang="fr-CA" sz="1800" dirty="0"/>
              <a:t>: Ratio des actifs par rapport   au capital de la banque.</a:t>
            </a:r>
          </a:p>
          <a:p>
            <a:pPr lvl="1"/>
            <a:r>
              <a:rPr lang="fr-CA" sz="1800" dirty="0"/>
              <a:t>Dans l’exemple : </a:t>
            </a:r>
            <a:r>
              <a:rPr lang="fr-CA" sz="1800" dirty="0" err="1"/>
              <a:t>RLF</a:t>
            </a:r>
            <a:r>
              <a:rPr lang="fr-CA" sz="1800" dirty="0"/>
              <a:t> = 1000/50 = 20 </a:t>
            </a:r>
          </a:p>
          <a:p>
            <a:pPr lvl="1"/>
            <a:r>
              <a:rPr lang="fr-CA" sz="1800" dirty="0"/>
              <a:t>Pour chaque dollar de capital la banque possède 20 $ d’actifs.</a:t>
            </a:r>
          </a:p>
          <a:p>
            <a:pPr lvl="1"/>
            <a:r>
              <a:rPr lang="fr-CA" sz="1800" dirty="0"/>
              <a:t>De ces 20 $ d’actifs, 19 $ sont financés avec des fonds empruntés (dette ou dépôts)</a:t>
            </a:r>
          </a:p>
        </p:txBody>
      </p:sp>
    </p:spTree>
    <p:extLst>
      <p:ext uri="{BB962C8B-B14F-4D97-AF65-F5344CB8AC3E}">
        <p14:creationId xmlns:p14="http://schemas.microsoft.com/office/powerpoint/2010/main" val="2976841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31</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Le capital des banques, l’effet de levier financier         et la crise financière de 2007-2009 (suite)</a:t>
            </a:r>
          </a:p>
          <a:p>
            <a:pPr lvl="1"/>
            <a:r>
              <a:rPr lang="fr-CA" sz="2000" dirty="0"/>
              <a:t>Pour comprendre l’effet de levier…</a:t>
            </a:r>
          </a:p>
          <a:p>
            <a:pPr lvl="1"/>
            <a:r>
              <a:rPr lang="fr-CA" sz="1800" dirty="0"/>
              <a:t>Supposons que la valeur des actifs augmentent de 5 % (50 $). </a:t>
            </a:r>
          </a:p>
          <a:p>
            <a:pPr lvl="1"/>
            <a:r>
              <a:rPr lang="fr-CA" sz="1800" dirty="0"/>
              <a:t>Total des actifs = 1050 $.</a:t>
            </a:r>
          </a:p>
          <a:p>
            <a:pPr lvl="1"/>
            <a:r>
              <a:rPr lang="fr-CA" sz="1800" dirty="0"/>
              <a:t>Dépôts et dette = 950 $. </a:t>
            </a:r>
          </a:p>
          <a:p>
            <a:pPr lvl="1"/>
            <a:r>
              <a:rPr lang="fr-CA" sz="1800" dirty="0"/>
              <a:t>Le capital de la banque passe de 50 $ à 100$</a:t>
            </a:r>
          </a:p>
          <a:p>
            <a:pPr lvl="1"/>
            <a:r>
              <a:rPr lang="fr-CA" sz="1800" dirty="0"/>
              <a:t>Avec un ratio de levier financier de 20, une hausse de 5 % de la valeur des actifs accroît l’avoir des actionnaires de 100 %.</a:t>
            </a:r>
          </a:p>
          <a:p>
            <a:pPr lvl="1"/>
            <a:r>
              <a:rPr lang="fr-CA" sz="1800" dirty="0"/>
              <a:t>Mais si la valeur des actifs baisse de 5 %, l’avoir des actionnaires baisse à 0. </a:t>
            </a:r>
          </a:p>
          <a:p>
            <a:pPr lvl="1"/>
            <a:r>
              <a:rPr lang="fr-CA" sz="1800" dirty="0"/>
              <a:t>Il est avantageux pour les banque de maintenir un ratio élevé!   </a:t>
            </a:r>
          </a:p>
        </p:txBody>
      </p:sp>
    </p:spTree>
    <p:extLst>
      <p:ext uri="{BB962C8B-B14F-4D97-AF65-F5344CB8AC3E}">
        <p14:creationId xmlns:p14="http://schemas.microsoft.com/office/powerpoint/2010/main" val="2627615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32</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Le capital des banques, l’effet de levier financier      et la crise financière de 2007-2009 (suite)</a:t>
            </a:r>
          </a:p>
          <a:p>
            <a:pPr lvl="1"/>
            <a:r>
              <a:rPr lang="fr-CA" b="1" dirty="0"/>
              <a:t>Besoins en capitaux : </a:t>
            </a:r>
            <a:r>
              <a:rPr lang="fr-CA" dirty="0"/>
              <a:t>Réglementation gouvernementale selon laquelle une banque doit détenir au moins            une certaine somme de capitaux.</a:t>
            </a:r>
          </a:p>
          <a:p>
            <a:pPr lvl="1"/>
            <a:r>
              <a:rPr lang="fr-CA" dirty="0"/>
              <a:t>En 2010, </a:t>
            </a:r>
            <a:r>
              <a:rPr lang="fr-CA" i="1" dirty="0"/>
              <a:t>Accord de Bâle III</a:t>
            </a:r>
            <a:r>
              <a:rPr lang="fr-CA" dirty="0"/>
              <a:t>, rehaussement des planchers de capitaux obligatoires des banques commerciales. </a:t>
            </a:r>
          </a:p>
        </p:txBody>
      </p:sp>
    </p:spTree>
    <p:extLst>
      <p:ext uri="{BB962C8B-B14F-4D97-AF65-F5344CB8AC3E}">
        <p14:creationId xmlns:p14="http://schemas.microsoft.com/office/powerpoint/2010/main" val="3382440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33</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Les instruments de régulation monétaire                   de la Banque du Canada </a:t>
            </a:r>
          </a:p>
          <a:p>
            <a:pPr lvl="1"/>
            <a:r>
              <a:rPr lang="fr-CA" dirty="0"/>
              <a:t>C’est la Banque du Canada qui est responsable de          la régulation de la quantité de monnaie en circulation  dans l’économie canadienne.</a:t>
            </a:r>
          </a:p>
          <a:p>
            <a:pPr lvl="1"/>
            <a:r>
              <a:rPr lang="fr-CA" dirty="0"/>
              <a:t>La Banque du Canada utilise actuellement comme outils les opérations d’</a:t>
            </a:r>
            <a:r>
              <a:rPr lang="fr-CA" i="1" dirty="0"/>
              <a:t>open </a:t>
            </a:r>
            <a:r>
              <a:rPr lang="fr-CA" i="1" dirty="0" err="1"/>
              <a:t>market</a:t>
            </a:r>
            <a:r>
              <a:rPr lang="fr-CA" i="1" dirty="0"/>
              <a:t> </a:t>
            </a:r>
            <a:r>
              <a:rPr lang="fr-CA" dirty="0"/>
              <a:t>et les variations du taux d’intérêt pour les prêts au jour le jour, aussi appelé    « taux directeur ».</a:t>
            </a:r>
          </a:p>
        </p:txBody>
      </p:sp>
    </p:spTree>
    <p:extLst>
      <p:ext uri="{BB962C8B-B14F-4D97-AF65-F5344CB8AC3E}">
        <p14:creationId xmlns:p14="http://schemas.microsoft.com/office/powerpoint/2010/main" val="731205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34</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Les instruments de régulation monétaire                   de la Banque du Canada (suite)</a:t>
            </a:r>
          </a:p>
          <a:p>
            <a:pPr marL="180975" lvl="1" indent="0">
              <a:buNone/>
            </a:pPr>
            <a:r>
              <a:rPr lang="fr-CA" b="1" dirty="0"/>
              <a:t>Les modifications du taux directeur</a:t>
            </a:r>
          </a:p>
          <a:p>
            <a:pPr lvl="1"/>
            <a:r>
              <a:rPr lang="fr-CA" sz="2400" b="1" dirty="0"/>
              <a:t>Taux d’escompte : </a:t>
            </a:r>
            <a:r>
              <a:rPr lang="fr-CA" sz="2400" dirty="0"/>
              <a:t>Taux d’intérêt auquel la Banque </a:t>
            </a:r>
            <a:br>
              <a:rPr lang="fr-CA" sz="2400" dirty="0"/>
            </a:br>
            <a:r>
              <a:rPr lang="fr-CA" sz="2400" dirty="0"/>
              <a:t>du Canada consent des prêts aux banques.  </a:t>
            </a:r>
          </a:p>
          <a:p>
            <a:pPr lvl="1"/>
            <a:r>
              <a:rPr lang="fr-CA" sz="2400" b="1" dirty="0"/>
              <a:t>Taux créditeur : </a:t>
            </a:r>
            <a:r>
              <a:rPr lang="fr-CA" sz="2400" dirty="0"/>
              <a:t>Taux d’intérêt auquel la Banque du Canada rémunère les dépôts des banques à charte.</a:t>
            </a:r>
          </a:p>
          <a:p>
            <a:pPr lvl="1"/>
            <a:r>
              <a:rPr lang="fr-CA" sz="2400" b="1" dirty="0"/>
              <a:t>Encaisse des règlements : </a:t>
            </a:r>
            <a:r>
              <a:rPr lang="fr-CA" sz="2400" dirty="0"/>
              <a:t>Nom des dépôts des banques  à charte faits à la Banque du Canada. </a:t>
            </a:r>
          </a:p>
        </p:txBody>
      </p:sp>
    </p:spTree>
    <p:extLst>
      <p:ext uri="{BB962C8B-B14F-4D97-AF65-F5344CB8AC3E}">
        <p14:creationId xmlns:p14="http://schemas.microsoft.com/office/powerpoint/2010/main" val="2179071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35</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Les instruments de régulation monétaire                   de la Banque du Canada (suite)</a:t>
            </a:r>
          </a:p>
          <a:p>
            <a:pPr marL="180975" lvl="1" indent="0">
              <a:buNone/>
            </a:pPr>
            <a:r>
              <a:rPr lang="fr-CA" b="1" dirty="0"/>
              <a:t>Les modification du taux directeur (suite)</a:t>
            </a:r>
          </a:p>
          <a:p>
            <a:pPr lvl="1"/>
            <a:r>
              <a:rPr lang="fr-CA" sz="2400" b="1" dirty="0"/>
              <a:t>Taux directeur </a:t>
            </a:r>
            <a:r>
              <a:rPr lang="fr-CA" sz="2400" dirty="0"/>
              <a:t>: Taux d’intérêt auquel la Banque du Canada souhaiterait que les banques se prêtent des fonds pour    une durée d’un jour (soit le taux du milieu de la fourchette opérationnelle de la Banque du Canada).</a:t>
            </a:r>
          </a:p>
        </p:txBody>
      </p:sp>
    </p:spTree>
    <p:extLst>
      <p:ext uri="{BB962C8B-B14F-4D97-AF65-F5344CB8AC3E}">
        <p14:creationId xmlns:p14="http://schemas.microsoft.com/office/powerpoint/2010/main" val="2389432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36</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Les instruments de régulation monétaire                   de la Banque du Canada (suite)</a:t>
            </a:r>
          </a:p>
          <a:p>
            <a:pPr marL="180975" lvl="1" indent="0">
              <a:buNone/>
            </a:pPr>
            <a:endParaRPr lang="fr-CA" sz="2400" dirty="0"/>
          </a:p>
        </p:txBody>
      </p:sp>
      <p:pic>
        <p:nvPicPr>
          <p:cNvPr id="2" name="Picture 1">
            <a:extLst>
              <a:ext uri="{FF2B5EF4-FFF2-40B4-BE49-F238E27FC236}">
                <a16:creationId xmlns:a16="http://schemas.microsoft.com/office/drawing/2014/main" id="{2BAA1979-B503-854E-8CAD-766741E1A36A}"/>
              </a:ext>
            </a:extLst>
          </p:cNvPr>
          <p:cNvPicPr>
            <a:picLocks noChangeAspect="1"/>
          </p:cNvPicPr>
          <p:nvPr/>
        </p:nvPicPr>
        <p:blipFill>
          <a:blip r:embed="rId2"/>
          <a:stretch>
            <a:fillRect/>
          </a:stretch>
        </p:blipFill>
        <p:spPr>
          <a:xfrm>
            <a:off x="1601924" y="2834501"/>
            <a:ext cx="5940152" cy="2315652"/>
          </a:xfrm>
          <a:prstGeom prst="rect">
            <a:avLst/>
          </a:prstGeom>
        </p:spPr>
      </p:pic>
      <p:sp>
        <p:nvSpPr>
          <p:cNvPr id="4" name="Rectangle 3">
            <a:extLst>
              <a:ext uri="{FF2B5EF4-FFF2-40B4-BE49-F238E27FC236}">
                <a16:creationId xmlns:a16="http://schemas.microsoft.com/office/drawing/2014/main" id="{F5C01088-9507-7248-8B8A-4065B3411D69}"/>
              </a:ext>
            </a:extLst>
          </p:cNvPr>
          <p:cNvSpPr/>
          <p:nvPr/>
        </p:nvSpPr>
        <p:spPr>
          <a:xfrm>
            <a:off x="1187623" y="5213668"/>
            <a:ext cx="7704855" cy="646331"/>
          </a:xfrm>
          <a:prstGeom prst="rect">
            <a:avLst/>
          </a:prstGeom>
        </p:spPr>
        <p:txBody>
          <a:bodyPr wrap="square">
            <a:spAutoFit/>
          </a:bodyPr>
          <a:lstStyle/>
          <a:p>
            <a:r>
              <a:rPr lang="fr-CA" dirty="0">
                <a:hlinkClick r:id="rId3"/>
              </a:rPr>
              <a:t>https://www.banqueducanada.ca/2021/04/taux-directeur-explique/</a:t>
            </a:r>
            <a:endParaRPr lang="fr-CA" dirty="0"/>
          </a:p>
          <a:p>
            <a:endParaRPr lang="fr-CA" dirty="0"/>
          </a:p>
        </p:txBody>
      </p:sp>
    </p:spTree>
    <p:extLst>
      <p:ext uri="{BB962C8B-B14F-4D97-AF65-F5344CB8AC3E}">
        <p14:creationId xmlns:p14="http://schemas.microsoft.com/office/powerpoint/2010/main" val="1036475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37</a:t>
            </a:fld>
            <a:endParaRPr lang="fr-CA" dirty="0"/>
          </a:p>
        </p:txBody>
      </p:sp>
      <p:sp>
        <p:nvSpPr>
          <p:cNvPr id="8" name="Espace réservé du contenu 7"/>
          <p:cNvSpPr>
            <a:spLocks noGrp="1"/>
          </p:cNvSpPr>
          <p:nvPr>
            <p:ph sz="quarter" idx="12"/>
          </p:nvPr>
        </p:nvSpPr>
        <p:spPr>
          <a:xfrm>
            <a:off x="110944" y="1643521"/>
            <a:ext cx="9033056" cy="4449775"/>
          </a:xfrm>
        </p:spPr>
        <p:txBody>
          <a:bodyPr/>
          <a:lstStyle/>
          <a:p>
            <a:pPr marL="180975" lvl="1" indent="0">
              <a:buNone/>
            </a:pPr>
            <a:r>
              <a:rPr lang="fr-CA" sz="2600" b="1" dirty="0"/>
              <a:t>Les instruments de régulation monétaire                     de la Banque du Canada (suite)</a:t>
            </a:r>
          </a:p>
          <a:p>
            <a:pPr marL="180975" lvl="1" indent="0">
              <a:buNone/>
            </a:pPr>
            <a:r>
              <a:rPr lang="fr-CA" b="1" dirty="0"/>
              <a:t>Les opérations d’</a:t>
            </a:r>
            <a:r>
              <a:rPr lang="fr-CA" b="1" i="1" dirty="0"/>
              <a:t>open </a:t>
            </a:r>
            <a:r>
              <a:rPr lang="fr-CA" b="1" i="1" dirty="0" err="1"/>
              <a:t>market</a:t>
            </a:r>
            <a:endParaRPr lang="fr-CA" b="1" i="1" dirty="0"/>
          </a:p>
          <a:p>
            <a:pPr lvl="1"/>
            <a:r>
              <a:rPr lang="fr-CA" sz="2400" b="1" dirty="0"/>
              <a:t>Opérations d’</a:t>
            </a:r>
            <a:r>
              <a:rPr lang="fr-CA" sz="2400" b="1" i="1" dirty="0"/>
              <a:t>open </a:t>
            </a:r>
            <a:r>
              <a:rPr lang="fr-CA" sz="2400" b="1" i="1" dirty="0" err="1"/>
              <a:t>market</a:t>
            </a:r>
            <a:r>
              <a:rPr lang="fr-CA" sz="2400" b="1" i="1" dirty="0"/>
              <a:t> </a:t>
            </a:r>
            <a:r>
              <a:rPr lang="fr-CA" sz="2400" b="1" dirty="0"/>
              <a:t>: </a:t>
            </a:r>
            <a:r>
              <a:rPr lang="fr-CA" sz="2400" dirty="0"/>
              <a:t>Opérations d’achat ou de vente d’obligations d’État par la banque centrale.</a:t>
            </a:r>
          </a:p>
          <a:p>
            <a:pPr lvl="1"/>
            <a:r>
              <a:rPr lang="fr-CA" sz="2400" b="1" dirty="0"/>
              <a:t>Assouplissement quantitatif : </a:t>
            </a:r>
            <a:r>
              <a:rPr lang="fr-CA" sz="2400" dirty="0"/>
              <a:t>Achat et vente par la banque centrale d’obligations d’État à long terme et d’obligations     non gouvernementales.</a:t>
            </a:r>
          </a:p>
        </p:txBody>
      </p:sp>
    </p:spTree>
    <p:extLst>
      <p:ext uri="{BB962C8B-B14F-4D97-AF65-F5344CB8AC3E}">
        <p14:creationId xmlns:p14="http://schemas.microsoft.com/office/powerpoint/2010/main" val="1584861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38</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Les instruments de régulation monétaire                   de la Banque du Canada (suite)</a:t>
            </a:r>
          </a:p>
          <a:p>
            <a:pPr marL="180975" lvl="1" indent="0">
              <a:buNone/>
            </a:pPr>
            <a:r>
              <a:rPr lang="fr-CA" b="1" dirty="0"/>
              <a:t>Les opérations d’</a:t>
            </a:r>
            <a:r>
              <a:rPr lang="fr-CA" b="1" i="1" dirty="0"/>
              <a:t>open </a:t>
            </a:r>
            <a:r>
              <a:rPr lang="fr-CA" b="1" i="1" dirty="0" err="1"/>
              <a:t>market</a:t>
            </a:r>
            <a:r>
              <a:rPr lang="fr-CA" b="1" i="1" dirty="0"/>
              <a:t> </a:t>
            </a:r>
            <a:r>
              <a:rPr lang="fr-CA" b="1" dirty="0"/>
              <a:t>(suite)</a:t>
            </a:r>
            <a:endParaRPr lang="fr-CA" b="1" i="1" dirty="0"/>
          </a:p>
          <a:p>
            <a:pPr lvl="1"/>
            <a:r>
              <a:rPr lang="fr-CA" sz="2400" b="1" dirty="0"/>
              <a:t>Opérations sur le marché des changes : </a:t>
            </a:r>
            <a:r>
              <a:rPr lang="fr-CA" sz="2400" dirty="0"/>
              <a:t>Achat ou     vente de devises étrangères par la Banque du Canada. </a:t>
            </a:r>
          </a:p>
          <a:p>
            <a:pPr lvl="1"/>
            <a:r>
              <a:rPr lang="fr-CA" sz="2400" b="1" dirty="0"/>
              <a:t>Stérilisation : </a:t>
            </a:r>
            <a:r>
              <a:rPr lang="fr-CA" sz="2400" dirty="0"/>
              <a:t>Opération d’</a:t>
            </a:r>
            <a:r>
              <a:rPr lang="fr-CA" sz="2400" i="1" dirty="0"/>
              <a:t>open </a:t>
            </a:r>
            <a:r>
              <a:rPr lang="fr-CA" sz="2400" i="1" dirty="0" err="1"/>
              <a:t>market</a:t>
            </a:r>
            <a:r>
              <a:rPr lang="fr-CA" sz="2400" i="1" dirty="0"/>
              <a:t> </a:t>
            </a:r>
            <a:r>
              <a:rPr lang="fr-CA" sz="2400" dirty="0"/>
              <a:t>qui vise à       annuler les effets, sur la quantité de monnaie en circulation, d’opérations effectuées sur le marché des changes. </a:t>
            </a:r>
          </a:p>
        </p:txBody>
      </p:sp>
    </p:spTree>
    <p:extLst>
      <p:ext uri="{BB962C8B-B14F-4D97-AF65-F5344CB8AC3E}">
        <p14:creationId xmlns:p14="http://schemas.microsoft.com/office/powerpoint/2010/main" val="2360056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39</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Les instruments de régulation monétaire                   de la Banque du Canada (suite)</a:t>
            </a:r>
          </a:p>
          <a:p>
            <a:pPr marL="180975" lvl="1" indent="0">
              <a:buNone/>
            </a:pPr>
            <a:r>
              <a:rPr lang="fr-CA" b="1" dirty="0"/>
              <a:t>Les réserves obligatoires</a:t>
            </a:r>
            <a:endParaRPr lang="fr-CA" b="1" i="1" dirty="0"/>
          </a:p>
          <a:p>
            <a:pPr lvl="1"/>
            <a:r>
              <a:rPr lang="fr-CA" sz="2400" b="1" dirty="0"/>
              <a:t>Réserves obligatoires : </a:t>
            </a:r>
            <a:r>
              <a:rPr lang="fr-CA" sz="2400" dirty="0"/>
              <a:t>Contrainte imposée par la banque centrale sur le montant minimal des réserves, exprimé en pourcentage des dépôts du public.</a:t>
            </a:r>
          </a:p>
        </p:txBody>
      </p:sp>
    </p:spTree>
    <p:extLst>
      <p:ext uri="{BB962C8B-B14F-4D97-AF65-F5344CB8AC3E}">
        <p14:creationId xmlns:p14="http://schemas.microsoft.com/office/powerpoint/2010/main" val="2407219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Qu’est-ce que la monnaie ?</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4</a:t>
            </a:fld>
            <a:endParaRPr lang="fr-CA" dirty="0"/>
          </a:p>
        </p:txBody>
      </p:sp>
      <p:sp>
        <p:nvSpPr>
          <p:cNvPr id="8" name="Espace réservé du contenu 7"/>
          <p:cNvSpPr>
            <a:spLocks noGrp="1"/>
          </p:cNvSpPr>
          <p:nvPr>
            <p:ph sz="quarter" idx="12"/>
          </p:nvPr>
        </p:nvSpPr>
        <p:spPr/>
        <p:txBody>
          <a:bodyPr/>
          <a:lstStyle/>
          <a:p>
            <a:pPr lvl="1"/>
            <a:r>
              <a:rPr lang="fr-CA" b="1" dirty="0"/>
              <a:t>Monnaie</a:t>
            </a:r>
            <a:r>
              <a:rPr lang="fr-CA" dirty="0"/>
              <a:t> : Ensemble des actifs utilisés couramment comme moyen de paiement lors d’achats de biens et    de services.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Les banques à charte et l’offre </a:t>
            </a:r>
            <a:br>
              <a:rPr lang="fr-CA" dirty="0"/>
            </a:br>
            <a:r>
              <a:rPr lang="fr-CA" dirty="0"/>
              <a:t>de monnaie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40</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marL="180975" lvl="1" indent="0">
              <a:buNone/>
            </a:pPr>
            <a:r>
              <a:rPr lang="fr-CA" sz="2600" b="1" dirty="0"/>
              <a:t>Les difficultés liées à la régulation de l’offre             de monnaie</a:t>
            </a:r>
          </a:p>
          <a:p>
            <a:pPr lvl="1"/>
            <a:r>
              <a:rPr lang="fr-CA" dirty="0"/>
              <a:t>La Banque du Canada n’a aucune influence sur             les sommes que les ménages choisissent de détenir   sous forme de dépôts bancaires. </a:t>
            </a:r>
          </a:p>
          <a:p>
            <a:pPr lvl="1"/>
            <a:r>
              <a:rPr lang="fr-CA" dirty="0"/>
              <a:t>La Banque du Canada n’a aucune prise sur les montants des prêts consentis par les institutions bancaires. </a:t>
            </a:r>
          </a:p>
        </p:txBody>
      </p:sp>
    </p:spTree>
    <p:extLst>
      <p:ext uri="{BB962C8B-B14F-4D97-AF65-F5344CB8AC3E}">
        <p14:creationId xmlns:p14="http://schemas.microsoft.com/office/powerpoint/2010/main" val="458310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Transmission </a:t>
            </a:r>
            <a:r>
              <a:rPr lang="fr-CA"/>
              <a:t>: une dernière </a:t>
            </a:r>
            <a:r>
              <a:rPr lang="fr-CA" dirty="0"/>
              <a:t>fois</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41</a:t>
            </a:fld>
            <a:endParaRPr lang="fr-CA"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484784"/>
            <a:ext cx="7128792" cy="4462624"/>
          </a:xfrm>
          <a:prstGeom prst="rect">
            <a:avLst/>
          </a:prstGeom>
        </p:spPr>
      </p:pic>
    </p:spTree>
    <p:extLst>
      <p:ext uri="{BB962C8B-B14F-4D97-AF65-F5344CB8AC3E}">
        <p14:creationId xmlns:p14="http://schemas.microsoft.com/office/powerpoint/2010/main" val="1964881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Conclusion</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42</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lvl="1"/>
            <a:r>
              <a:rPr lang="fr-CA" dirty="0"/>
              <a:t>Le système monétaire joue un rôle clé dans notre vie quotidienne.</a:t>
            </a:r>
          </a:p>
          <a:p>
            <a:pPr lvl="1"/>
            <a:r>
              <a:rPr lang="fr-CA" dirty="0"/>
              <a:t>Chaque fois que nous achetons ou que nous vendons quelque chose, nous nous en remettons à une convention sociale fort utile appelée « monnaie ».</a:t>
            </a:r>
          </a:p>
          <a:p>
            <a:pPr lvl="1"/>
            <a:r>
              <a:rPr lang="fr-CA" dirty="0"/>
              <a:t>Dans les chapitres suivants, nous pourrons étudier les conséquences des modifications de la masse monétaire sur l’économie.</a:t>
            </a:r>
          </a:p>
        </p:txBody>
      </p:sp>
    </p:spTree>
    <p:extLst>
      <p:ext uri="{BB962C8B-B14F-4D97-AF65-F5344CB8AC3E}">
        <p14:creationId xmlns:p14="http://schemas.microsoft.com/office/powerpoint/2010/main" val="874131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Qu’est-ce que la monnaie ?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5</a:t>
            </a:fld>
            <a:endParaRPr lang="fr-CA" dirty="0"/>
          </a:p>
        </p:txBody>
      </p:sp>
      <p:sp>
        <p:nvSpPr>
          <p:cNvPr id="8" name="Espace réservé du contenu 7"/>
          <p:cNvSpPr>
            <a:spLocks noGrp="1"/>
          </p:cNvSpPr>
          <p:nvPr>
            <p:ph sz="quarter" idx="12"/>
          </p:nvPr>
        </p:nvSpPr>
        <p:spPr/>
        <p:txBody>
          <a:bodyPr/>
          <a:lstStyle/>
          <a:p>
            <a:pPr marL="180975" lvl="1" indent="0">
              <a:buNone/>
            </a:pPr>
            <a:r>
              <a:rPr lang="fr-CA" sz="2600" b="1" dirty="0"/>
              <a:t>Les rôles de la monnaie</a:t>
            </a:r>
          </a:p>
          <a:p>
            <a:pPr marL="990600" lvl="2" indent="-457200">
              <a:buFont typeface="+mj-lt"/>
              <a:buAutoNum type="arabicPeriod"/>
            </a:pPr>
            <a:r>
              <a:rPr lang="fr-CA" b="1" dirty="0"/>
              <a:t>Moyen d’échange </a:t>
            </a:r>
            <a:r>
              <a:rPr lang="fr-CA" dirty="0"/>
              <a:t>: Intermédiaire donné par les acheteurs et accepté par les vendeurs lors de l’achat d’un bien ou d’un service.</a:t>
            </a:r>
          </a:p>
          <a:p>
            <a:pPr marL="990600" lvl="2" indent="-457200">
              <a:buFont typeface="+mj-lt"/>
              <a:buAutoNum type="arabicPeriod"/>
            </a:pPr>
            <a:r>
              <a:rPr lang="fr-CA" b="1" dirty="0"/>
              <a:t>Unité de compte </a:t>
            </a:r>
            <a:r>
              <a:rPr lang="fr-CA" dirty="0"/>
              <a:t>: Étalon de mesure de la valeur.</a:t>
            </a:r>
          </a:p>
          <a:p>
            <a:pPr marL="990600" lvl="2" indent="-457200">
              <a:buFont typeface="+mj-lt"/>
              <a:buAutoNum type="arabicPeriod"/>
            </a:pPr>
            <a:r>
              <a:rPr lang="fr-CA" b="1" dirty="0"/>
              <a:t>Réserve de valeur </a:t>
            </a:r>
            <a:r>
              <a:rPr lang="fr-CA" dirty="0"/>
              <a:t>: Actif que l’on peut utiliser pour reporter vers le futur un pouvoir d’achat. </a:t>
            </a:r>
          </a:p>
          <a:p>
            <a:pPr lvl="1"/>
            <a:r>
              <a:rPr lang="fr-CA" b="1" dirty="0"/>
              <a:t>Liquidité</a:t>
            </a:r>
            <a:r>
              <a:rPr lang="fr-CA" dirty="0"/>
              <a:t> : Facilité avec laquelle un actif peut être transformé en moyen d’échange.</a:t>
            </a:r>
          </a:p>
        </p:txBody>
      </p:sp>
    </p:spTree>
    <p:extLst>
      <p:ext uri="{BB962C8B-B14F-4D97-AF65-F5344CB8AC3E}">
        <p14:creationId xmlns:p14="http://schemas.microsoft.com/office/powerpoint/2010/main" val="604207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Qu’est-ce que la monnaie ?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6</a:t>
            </a:fld>
            <a:endParaRPr lang="fr-CA" dirty="0"/>
          </a:p>
        </p:txBody>
      </p:sp>
      <p:sp>
        <p:nvSpPr>
          <p:cNvPr id="8" name="Espace réservé du contenu 7"/>
          <p:cNvSpPr>
            <a:spLocks noGrp="1"/>
          </p:cNvSpPr>
          <p:nvPr>
            <p:ph sz="quarter" idx="12"/>
          </p:nvPr>
        </p:nvSpPr>
        <p:spPr/>
        <p:txBody>
          <a:bodyPr/>
          <a:lstStyle/>
          <a:p>
            <a:pPr marL="180975" lvl="1" indent="0">
              <a:buNone/>
            </a:pPr>
            <a:r>
              <a:rPr lang="fr-CA" sz="2600" b="1" dirty="0"/>
              <a:t>Les formes de monnaie</a:t>
            </a:r>
          </a:p>
          <a:p>
            <a:pPr lvl="1"/>
            <a:r>
              <a:rPr lang="fr-CA" b="1" dirty="0"/>
              <a:t>Monnaie-marchandise : </a:t>
            </a:r>
            <a:r>
              <a:rPr lang="fr-CA" dirty="0"/>
              <a:t>Monnaie qui prend </a:t>
            </a:r>
            <a:br>
              <a:rPr lang="fr-CA" dirty="0"/>
            </a:br>
            <a:r>
              <a:rPr lang="fr-CA" dirty="0"/>
              <a:t>la forme d’un bien ayant une valeur intrinsèque.</a:t>
            </a:r>
          </a:p>
          <a:p>
            <a:pPr lvl="1"/>
            <a:r>
              <a:rPr lang="fr-CA" b="1" dirty="0"/>
              <a:t>Monnaie fiduciaire : </a:t>
            </a:r>
            <a:r>
              <a:rPr lang="fr-CA" dirty="0"/>
              <a:t>Monnaie sans valeur intrinsèque, dont le statut est décrété par le gouvernement.</a:t>
            </a:r>
          </a:p>
        </p:txBody>
      </p:sp>
    </p:spTree>
    <p:extLst>
      <p:ext uri="{BB962C8B-B14F-4D97-AF65-F5344CB8AC3E}">
        <p14:creationId xmlns:p14="http://schemas.microsoft.com/office/powerpoint/2010/main" val="3375634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Qu’est-ce que la monnaie ? (suite)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7</a:t>
            </a:fld>
            <a:endParaRPr lang="fr-CA" dirty="0"/>
          </a:p>
        </p:txBody>
      </p:sp>
      <p:sp>
        <p:nvSpPr>
          <p:cNvPr id="8" name="Espace réservé du contenu 7"/>
          <p:cNvSpPr>
            <a:spLocks noGrp="1"/>
          </p:cNvSpPr>
          <p:nvPr>
            <p:ph sz="quarter" idx="12"/>
          </p:nvPr>
        </p:nvSpPr>
        <p:spPr>
          <a:xfrm>
            <a:off x="110944" y="1447800"/>
            <a:ext cx="8880656" cy="4449775"/>
          </a:xfrm>
        </p:spPr>
        <p:txBody>
          <a:bodyPr/>
          <a:lstStyle/>
          <a:p>
            <a:pPr marL="180975" lvl="1" indent="0">
              <a:buNone/>
            </a:pPr>
            <a:r>
              <a:rPr lang="fr-CA" sz="2600" b="1" dirty="0"/>
              <a:t>La monnaie dans l’économie canadienne</a:t>
            </a:r>
          </a:p>
          <a:p>
            <a:pPr lvl="1"/>
            <a:r>
              <a:rPr lang="fr-CA" sz="2000" dirty="0"/>
              <a:t>La quantité de monnaie en circulation dans une économie s’appelle « masse monétaire ».</a:t>
            </a:r>
          </a:p>
          <a:p>
            <a:pPr lvl="1"/>
            <a:r>
              <a:rPr lang="fr-CA" sz="2000" b="1" dirty="0"/>
              <a:t>Numéraire</a:t>
            </a:r>
            <a:r>
              <a:rPr lang="fr-CA" sz="2000" dirty="0"/>
              <a:t> : Billets de banque et pièces de monnaie entre les mains du public. </a:t>
            </a:r>
          </a:p>
          <a:p>
            <a:pPr lvl="1"/>
            <a:r>
              <a:rPr lang="fr-CA" sz="2000" b="1" dirty="0"/>
              <a:t>Dépôt à vue </a:t>
            </a:r>
            <a:r>
              <a:rPr lang="fr-CA" sz="2000" dirty="0"/>
              <a:t>: Dépôt bancaire qui permet au déposant de retirer des fonds, sur demande, en utilisant un chèque       ou une carte de débit.</a:t>
            </a:r>
          </a:p>
          <a:p>
            <a:pPr lvl="1"/>
            <a:r>
              <a:rPr lang="fr-CA" sz="2000" dirty="0"/>
              <a:t>Il existe plusieurs mesures différentes de la masse monétaire canadienne.</a:t>
            </a:r>
          </a:p>
          <a:p>
            <a:pPr lvl="1"/>
            <a:r>
              <a:rPr lang="fr-CA" sz="2000" dirty="0"/>
              <a:t>La figure 10.1 montre les deux plus importantes.</a:t>
            </a:r>
          </a:p>
        </p:txBody>
      </p:sp>
    </p:spTree>
    <p:extLst>
      <p:ext uri="{BB962C8B-B14F-4D97-AF65-F5344CB8AC3E}">
        <p14:creationId xmlns:p14="http://schemas.microsoft.com/office/powerpoint/2010/main" val="48545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sz="2600" dirty="0"/>
              <a:t>Figure 10.1 : Deux agrégats monétaires de l’économie canadienne</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8</a:t>
            </a:fld>
            <a:endParaRPr lang="fr-CA" dirty="0"/>
          </a:p>
        </p:txBody>
      </p:sp>
      <p:pic>
        <p:nvPicPr>
          <p:cNvPr id="4" name="Image 3" descr="macro_figure10-1.jpg"/>
          <p:cNvPicPr>
            <a:picLocks noChangeAspect="1"/>
          </p:cNvPicPr>
          <p:nvPr/>
        </p:nvPicPr>
        <p:blipFill>
          <a:blip r:embed="rId2"/>
          <a:stretch>
            <a:fillRect/>
          </a:stretch>
        </p:blipFill>
        <p:spPr>
          <a:xfrm>
            <a:off x="1524000" y="1524000"/>
            <a:ext cx="6248400" cy="4662703"/>
          </a:xfrm>
          <a:prstGeom prst="rect">
            <a:avLst/>
          </a:prstGeom>
        </p:spPr>
      </p:pic>
    </p:spTree>
    <p:extLst>
      <p:ext uri="{BB962C8B-B14F-4D97-AF65-F5344CB8AC3E}">
        <p14:creationId xmlns:p14="http://schemas.microsoft.com/office/powerpoint/2010/main" val="1599815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a:t>La Banque du Canada </a:t>
            </a:r>
          </a:p>
        </p:txBody>
      </p:sp>
      <p:sp>
        <p:nvSpPr>
          <p:cNvPr id="3" name="Espace réservé du numéro de diapositive 2"/>
          <p:cNvSpPr>
            <a:spLocks noGrp="1"/>
          </p:cNvSpPr>
          <p:nvPr>
            <p:ph type="sldNum" sz="quarter" idx="4"/>
          </p:nvPr>
        </p:nvSpPr>
        <p:spPr/>
        <p:txBody>
          <a:bodyPr/>
          <a:lstStyle/>
          <a:p>
            <a:pPr>
              <a:defRPr/>
            </a:pPr>
            <a:fld id="{437E8A14-D642-4221-8302-C4B33561F905}" type="slidenum">
              <a:rPr lang="fr-CA" smtClean="0"/>
              <a:pPr>
                <a:defRPr/>
              </a:pPr>
              <a:t>9</a:t>
            </a:fld>
            <a:endParaRPr lang="fr-CA" dirty="0"/>
          </a:p>
        </p:txBody>
      </p:sp>
      <p:sp>
        <p:nvSpPr>
          <p:cNvPr id="8" name="Espace réservé du contenu 7"/>
          <p:cNvSpPr>
            <a:spLocks noGrp="1"/>
          </p:cNvSpPr>
          <p:nvPr>
            <p:ph sz="quarter" idx="12"/>
          </p:nvPr>
        </p:nvSpPr>
        <p:spPr>
          <a:xfrm>
            <a:off x="110944" y="1643521"/>
            <a:ext cx="8781535" cy="4449775"/>
          </a:xfrm>
        </p:spPr>
        <p:txBody>
          <a:bodyPr/>
          <a:lstStyle/>
          <a:p>
            <a:pPr lvl="1"/>
            <a:endParaRPr lang="fr-CA" b="1" dirty="0"/>
          </a:p>
          <a:p>
            <a:pPr lvl="1"/>
            <a:r>
              <a:rPr lang="fr-CA" b="1" dirty="0"/>
              <a:t>Banque centrale </a:t>
            </a:r>
            <a:r>
              <a:rPr lang="fr-CA" dirty="0"/>
              <a:t>: Organisme responsable </a:t>
            </a:r>
            <a:br>
              <a:rPr lang="fr-CA" dirty="0"/>
            </a:br>
            <a:r>
              <a:rPr lang="fr-CA" dirty="0"/>
              <a:t>de la régulation du système bancaire et de la masse monétaire.</a:t>
            </a:r>
          </a:p>
          <a:p>
            <a:pPr marL="180975" lvl="1" indent="0">
              <a:buNone/>
            </a:pPr>
            <a:endParaRPr lang="fr-CA" sz="2600" dirty="0"/>
          </a:p>
        </p:txBody>
      </p:sp>
    </p:spTree>
    <p:extLst>
      <p:ext uri="{BB962C8B-B14F-4D97-AF65-F5344CB8AC3E}">
        <p14:creationId xmlns:p14="http://schemas.microsoft.com/office/powerpoint/2010/main" val="505179151"/>
      </p:ext>
    </p:extLst>
  </p:cSld>
  <p:clrMapOvr>
    <a:masterClrMapping/>
  </p:clrMapOvr>
</p:sld>
</file>

<file path=ppt/theme/theme1.xml><?xml version="1.0" encoding="utf-8"?>
<a:theme xmlns:a="http://schemas.openxmlformats.org/drawingml/2006/main" name="Conception personnalisée">
  <a:themeElements>
    <a:clrScheme name="Marketing">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D87A1"/>
      </a:hlink>
      <a:folHlink>
        <a:srgbClr val="8EABB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13950</TotalTime>
  <Words>2552</Words>
  <Application>Microsoft Macintosh PowerPoint</Application>
  <PresentationFormat>On-screen Show (4:3)</PresentationFormat>
  <Paragraphs>277</Paragraphs>
  <Slides>42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 Unicode MS</vt:lpstr>
      <vt:lpstr>Arial</vt:lpstr>
      <vt:lpstr>BlissMedium</vt:lpstr>
      <vt:lpstr>Calibri</vt:lpstr>
      <vt:lpstr>Formata-Medium</vt:lpstr>
      <vt:lpstr>Wingdings</vt:lpstr>
      <vt:lpstr>Conception personnalisée</vt:lpstr>
      <vt:lpstr>PowerPoint Presentation</vt:lpstr>
      <vt:lpstr>Partie 4 : La monnaie  et les prix à long terme </vt:lpstr>
      <vt:lpstr>Introduction</vt:lpstr>
      <vt:lpstr>Qu’est-ce que la monnaie ?</vt:lpstr>
      <vt:lpstr>Qu’est-ce que la monnaie ? (suite)</vt:lpstr>
      <vt:lpstr>Qu’est-ce que la monnaie ? (suite)</vt:lpstr>
      <vt:lpstr>Qu’est-ce que la monnaie ? (suite)</vt:lpstr>
      <vt:lpstr>Figure 10.1 : Deux agrégats monétaires de l’économie canadienne</vt:lpstr>
      <vt:lpstr>La Banque du Canada </vt:lpstr>
      <vt:lpstr>La Banque du Canada </vt:lpstr>
      <vt:lpstr>La Banque du Canada (suite) </vt:lpstr>
      <vt:lpstr>La Banque du Canada (suite) </vt:lpstr>
      <vt:lpstr>La Banque du Canada (suite) </vt:lpstr>
      <vt:lpstr>La Banque du Canada (suite) </vt:lpstr>
      <vt:lpstr>La Banque du Canada (suite) </vt:lpstr>
      <vt:lpstr>La Banque du Canada (suite) </vt:lpstr>
      <vt:lpstr>La Banque du Canada (suite) </vt:lpstr>
      <vt:lpstr>Les banques à charte et l’offre  de monnaie</vt:lpstr>
      <vt:lpstr>Les banques à charte et l’offre  de monnaie (suite)</vt:lpstr>
      <vt:lpstr>Les banques à charte et l’offre  de monnaie (suite)</vt:lpstr>
      <vt:lpstr>Les banques à charte et l’offre  de monnaie (suite)</vt:lpstr>
      <vt:lpstr>Les banques à charte et l’offre  de monnaie (suite)</vt:lpstr>
      <vt:lpstr>Les banques à charte et l’offre  de monnaie (suite)</vt:lpstr>
      <vt:lpstr>Les banques à charte et l’offre  de monnaie (suite)</vt:lpstr>
      <vt:lpstr>Les banques à charte et l’offre  de monnaie (suite)</vt:lpstr>
      <vt:lpstr>Les banques à charte et l’offre  de monnaie (suite)</vt:lpstr>
      <vt:lpstr>Les banques à charte et l’offre  de monnaie (suite)</vt:lpstr>
      <vt:lpstr>Les banques à charte et l’offre  de monnaie (suite)</vt:lpstr>
      <vt:lpstr>Les banques à charte et l’offre  de monnaie (suite)</vt:lpstr>
      <vt:lpstr>Les banques à charte et l’offre  de monnaie (suite)</vt:lpstr>
      <vt:lpstr>Les banques à charte et l’offre  de monnaie (suite)</vt:lpstr>
      <vt:lpstr>Les banques à charte et l’offre  de monnaie (suite)</vt:lpstr>
      <vt:lpstr>Les banques à charte et l’offre  de monnaie (suite)</vt:lpstr>
      <vt:lpstr>Les banques à charte et l’offre  de monnaie (suite)</vt:lpstr>
      <vt:lpstr>Les banques à charte et l’offre  de monnaie (suite)</vt:lpstr>
      <vt:lpstr>Les banques à charte et l’offre  de monnaie (suite)</vt:lpstr>
      <vt:lpstr>Les banques à charte et l’offre  de monnaie (suite)</vt:lpstr>
      <vt:lpstr>Les banques à charte et l’offre  de monnaie (suite)</vt:lpstr>
      <vt:lpstr>Les banques à charte et l’offre  de monnaie (suite)</vt:lpstr>
      <vt:lpstr>Les banques à charte et l’offre  de monnaie (suite)</vt:lpstr>
      <vt:lpstr>Transmission : une dernière fois</vt:lpstr>
      <vt:lpstr>Conclusion</vt:lpstr>
    </vt:vector>
  </TitlesOfParts>
  <Company>Cheneliere-Education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Potter Nouvelle génération</dc:title>
  <dc:creator>Maria Sheink</dc:creator>
  <cp:lastModifiedBy>Marc Prudhomme</cp:lastModifiedBy>
  <cp:revision>995</cp:revision>
  <cp:lastPrinted>2010-03-09T15:24:54Z</cp:lastPrinted>
  <dcterms:created xsi:type="dcterms:W3CDTF">2014-05-19T02:17:49Z</dcterms:created>
  <dcterms:modified xsi:type="dcterms:W3CDTF">2022-03-15T22:18:14Z</dcterms:modified>
</cp:coreProperties>
</file>